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6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8" r:id="rId10"/>
    <p:sldId id="269" r:id="rId11"/>
    <p:sldId id="271" r:id="rId12"/>
    <p:sldId id="263" r:id="rId13"/>
    <p:sldId id="272" r:id="rId14"/>
    <p:sldId id="273" r:id="rId15"/>
    <p:sldId id="281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8" r:id="rId25"/>
    <p:sldId id="283" r:id="rId26"/>
    <p:sldId id="264" r:id="rId27"/>
    <p:sldId id="284" r:id="rId28"/>
    <p:sldId id="289" r:id="rId29"/>
    <p:sldId id="290" r:id="rId30"/>
    <p:sldId id="265" r:id="rId31"/>
    <p:sldId id="266" r:id="rId32"/>
    <p:sldId id="285" r:id="rId33"/>
    <p:sldId id="287" r:id="rId34"/>
    <p:sldId id="286" r:id="rId35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4"/>
    <p:restoredTop sz="94643"/>
  </p:normalViewPr>
  <p:slideViewPr>
    <p:cSldViewPr snapToGrid="0" showGuides="1">
      <p:cViewPr varScale="1">
        <p:scale>
          <a:sx n="146" d="100"/>
          <a:sy n="146" d="100"/>
        </p:scale>
        <p:origin x="192" y="10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FFD57-4DFA-3A44-B799-1DFFD03F2F74}" type="datetimeFigureOut">
              <a:rPr lang="en-AT" smtClean="0"/>
              <a:t>14.12.22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2A761-6E4F-1449-9C82-83C3CB238FD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72591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4056849B-95DC-854F-83B2-A80974F96023}" type="datetime1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3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26E97-A37A-3940-93CD-CBC6EAC2503C}" type="datetime1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6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2730-6A2A-B840-A9E9-59978271CC0B}" type="datetime1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41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6796F-B152-9349-A7CA-89D7F3666A19}" type="datetime1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17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6F7C1-C0EE-8347-AF74-916AF0C4BA95}" type="datetime1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0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1DA84-DC52-0F4A-A64F-308451324123}" type="datetime1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49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BEAE4-EA26-7A47-8B8C-9BBDCD63CB29}" type="datetime1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88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2BBF-22F2-2D42-9131-F6E4F902F9A1}" type="datetime1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4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BC998-7A14-0846-964F-7AC4293881EC}" type="datetime1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00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08892-B199-C142-8930-BBDDF7FBF17B}" type="datetime1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08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8A64-7628-6141-89C5-C88107E8ED48}" type="datetime1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E069D208-9797-7E41-8E1F-2614A3B770E2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Péter Ferenc Gyarmati, 2022. 12. 15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358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4" r:id="rId10"/>
    <p:sldLayoutId id="214748372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dub.sh/11913446-cloud-arch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max/7746/1*Iq5850WkFXq1BoDEKE2RDw.png" TargetMode="External"/><Relationship Id="rId2" Type="http://schemas.openxmlformats.org/officeDocument/2006/relationships/hyperlink" Target="https://dub.sh/11913446-cloud-arch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0BA2C5-ECDF-D196-C108-D111EF793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062039"/>
            <a:ext cx="3235234" cy="2817438"/>
          </a:xfrm>
        </p:spPr>
        <p:txBody>
          <a:bodyPr>
            <a:normAutofit/>
          </a:bodyPr>
          <a:lstStyle/>
          <a:p>
            <a:pPr algn="l"/>
            <a:r>
              <a:rPr lang="en-GB" sz="3000" b="1" i="0" u="none" strike="noStrike" dirty="0">
                <a:effectLst/>
                <a:latin typeface="Helvetica Neue" panose="02000503000000020004" pitchFamily="2" charset="0"/>
              </a:rPr>
              <a:t>Cloud Architecture of an E-Commerce Platform</a:t>
            </a:r>
            <a:br>
              <a:rPr lang="en-GB" sz="3000" b="1" i="0" u="none" strike="noStrike" dirty="0">
                <a:effectLst/>
                <a:latin typeface="Helvetica Neue" panose="02000503000000020004" pitchFamily="2" charset="0"/>
              </a:rPr>
            </a:br>
            <a:endParaRPr lang="en-AT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E3FD43-B424-91BD-A254-A094C849E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999" y="4020672"/>
            <a:ext cx="2952749" cy="1051392"/>
          </a:xfrm>
        </p:spPr>
        <p:txBody>
          <a:bodyPr>
            <a:normAutofit/>
          </a:bodyPr>
          <a:lstStyle/>
          <a:p>
            <a:pPr algn="l"/>
            <a:r>
              <a:rPr lang="en-GB" sz="2000" dirty="0"/>
              <a:t>Patterns and Artificial Intelligence for Cloud and Cloud-Edge Continuum</a:t>
            </a:r>
            <a:endParaRPr lang="en-AT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A179E-769C-9CC1-1364-9EF249A2A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2" r="9304"/>
          <a:stretch/>
        </p:blipFill>
        <p:spPr>
          <a:xfrm>
            <a:off x="4232496" y="10"/>
            <a:ext cx="7959505" cy="6857992"/>
          </a:xfrm>
          <a:custGeom>
            <a:avLst/>
            <a:gdLst/>
            <a:ahLst/>
            <a:cxnLst/>
            <a:rect l="l" t="t" r="r" b="b"/>
            <a:pathLst>
              <a:path w="7959505" h="6858002">
                <a:moveTo>
                  <a:pt x="311551" y="6702976"/>
                </a:move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close/>
                <a:moveTo>
                  <a:pt x="328959" y="6564620"/>
                </a:move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70" y="6645552"/>
                </a:lnTo>
                <a:lnTo>
                  <a:pt x="296953" y="6662541"/>
                </a:lnTo>
                <a:lnTo>
                  <a:pt x="296953" y="6662542"/>
                </a:lnTo>
                <a:lnTo>
                  <a:pt x="308405" y="6683027"/>
                </a:lnTo>
                <a:cubicBezTo>
                  <a:pt x="306038" y="6676305"/>
                  <a:pt x="302287" y="6669495"/>
                  <a:pt x="296953" y="6662541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close/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166047" y="6392243"/>
                </a:moveTo>
                <a:lnTo>
                  <a:pt x="173364" y="6407333"/>
                </a:lnTo>
                <a:lnTo>
                  <a:pt x="173364" y="6407332"/>
                </a:lnTo>
                <a:close/>
                <a:moveTo>
                  <a:pt x="401733" y="4221391"/>
                </a:move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404114" y="4837703"/>
                  <a:pt x="397113" y="4847214"/>
                  <a:pt x="391971" y="4857317"/>
                </a:cubicBezTo>
                <a:lnTo>
                  <a:pt x="390221" y="4863342"/>
                </a:lnTo>
                <a:lnTo>
                  <a:pt x="387469" y="4867614"/>
                </a:ln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78247" y="4957453"/>
                </a:lnTo>
                <a:lnTo>
                  <a:pt x="360964" y="4987037"/>
                </a:lnTo>
                <a:cubicBezTo>
                  <a:pt x="349725" y="5003801"/>
                  <a:pt x="335627" y="5022852"/>
                  <a:pt x="334485" y="5041521"/>
                </a:cubicBezTo>
                <a:cubicBezTo>
                  <a:pt x="333556" y="5057381"/>
                  <a:pt x="327457" y="5072411"/>
                  <a:pt x="321371" y="5087423"/>
                </a:cubicBezTo>
                <a:lnTo>
                  <a:pt x="321364" y="5087450"/>
                </a:lnTo>
                <a:lnTo>
                  <a:pt x="315482" y="5102461"/>
                </a:lnTo>
                <a:lnTo>
                  <a:pt x="308338" y="5133220"/>
                </a:lnTo>
                <a:lnTo>
                  <a:pt x="308337" y="5133224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lnTo>
                  <a:pt x="335441" y="5272804"/>
                </a:lnTo>
                <a:lnTo>
                  <a:pt x="356854" y="5308181"/>
                </a:lnTo>
                <a:lnTo>
                  <a:pt x="359935" y="5317389"/>
                </a:ln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7324" y="5520422"/>
                </a:lnTo>
                <a:lnTo>
                  <a:pt x="345722" y="5531692"/>
                </a:lnTo>
                <a:lnTo>
                  <a:pt x="345723" y="5531694"/>
                </a:ln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lnTo>
                  <a:pt x="171979" y="5883756"/>
                </a:lnTo>
                <a:lnTo>
                  <a:pt x="160957" y="5909351"/>
                </a:lnTo>
                <a:lnTo>
                  <a:pt x="154076" y="5935946"/>
                </a:lnTo>
                <a:lnTo>
                  <a:pt x="154075" y="5935949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54076" y="5935946"/>
                </a:lnTo>
                <a:lnTo>
                  <a:pt x="171979" y="5883756"/>
                </a:lnTo>
                <a:lnTo>
                  <a:pt x="171981" y="5883752"/>
                </a:ln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lnTo>
                  <a:pt x="345722" y="5531692"/>
                </a:ln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2870" y="5326163"/>
                </a:lnTo>
                <a:lnTo>
                  <a:pt x="359935" y="5317389"/>
                </a:lnTo>
                <a:lnTo>
                  <a:pt x="359341" y="5312288"/>
                </a:lnTo>
                <a:lnTo>
                  <a:pt x="356854" y="5308181"/>
                </a:lnTo>
                <a:lnTo>
                  <a:pt x="353708" y="5298775"/>
                </a:lnTo>
                <a:lnTo>
                  <a:pt x="335441" y="5272804"/>
                </a:lnTo>
                <a:lnTo>
                  <a:pt x="335437" y="5272796"/>
                </a:ln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3"/>
                </a:lnTo>
                <a:lnTo>
                  <a:pt x="308337" y="5133225"/>
                </a:lnTo>
                <a:lnTo>
                  <a:pt x="308338" y="5133220"/>
                </a:lnTo>
                <a:lnTo>
                  <a:pt x="321364" y="5087450"/>
                </a:lnTo>
                <a:lnTo>
                  <a:pt x="327270" y="5072376"/>
                </a:lnTo>
                <a:cubicBezTo>
                  <a:pt x="330949" y="5062300"/>
                  <a:pt x="333866" y="5052096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66751" y="4978393"/>
                  <a:pt x="372457" y="4970097"/>
                  <a:pt x="376968" y="4961456"/>
                </a:cubicBezTo>
                <a:lnTo>
                  <a:pt x="378247" y="4957453"/>
                </a:lnTo>
                <a:lnTo>
                  <a:pt x="381039" y="4952673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90221" y="4863342"/>
                </a:lnTo>
                <a:lnTo>
                  <a:pt x="412401" y="4828917"/>
                </a:ln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close/>
                <a:moveTo>
                  <a:pt x="405543" y="4165383"/>
                </a:move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5543" y="4165384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lnTo>
                  <a:pt x="358165" y="2903546"/>
                </a:lnTo>
                <a:lnTo>
                  <a:pt x="366071" y="2947859"/>
                </a:ln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05543" y="4165382"/>
                </a:lnTo>
                <a:lnTo>
                  <a:pt x="414887" y="4134256"/>
                </a:ln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2"/>
                </a:lnTo>
                <a:lnTo>
                  <a:pt x="366071" y="2947859"/>
                </a:lnTo>
                <a:lnTo>
                  <a:pt x="361441" y="2914328"/>
                </a:lnTo>
                <a:lnTo>
                  <a:pt x="358165" y="2903546"/>
                </a:lnTo>
                <a:lnTo>
                  <a:pt x="357138" y="2897785"/>
                </a:lnTo>
                <a:cubicBezTo>
                  <a:pt x="352391" y="2881307"/>
                  <a:pt x="346533" y="2865010"/>
                  <a:pt x="341533" y="2848793"/>
                </a:cubicBezTo>
                <a:close/>
                <a:moveTo>
                  <a:pt x="296001" y="2745352"/>
                </a:move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close/>
                <a:moveTo>
                  <a:pt x="413278" y="2445328"/>
                </a:moveTo>
                <a:lnTo>
                  <a:pt x="409472" y="2463017"/>
                </a:lnTo>
                <a:lnTo>
                  <a:pt x="409472" y="2463018"/>
                </a:lnTo>
                <a:lnTo>
                  <a:pt x="411535" y="2490551"/>
                </a:lnTo>
                <a:lnTo>
                  <a:pt x="418114" y="2518262"/>
                </a:lnTo>
                <a:lnTo>
                  <a:pt x="418115" y="2518265"/>
                </a:ln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lnTo>
                  <a:pt x="418114" y="2518262"/>
                </a:lnTo>
                <a:lnTo>
                  <a:pt x="409472" y="2463018"/>
                </a:ln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24450" y="2418154"/>
                  <a:pt x="418938" y="2426977"/>
                  <a:pt x="415303" y="2435913"/>
                </a:cubicBezTo>
                <a:lnTo>
                  <a:pt x="432404" y="2409486"/>
                </a:ln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8723" y="1459073"/>
                </a:moveTo>
                <a:lnTo>
                  <a:pt x="807941" y="1481572"/>
                </a:lnTo>
                <a:lnTo>
                  <a:pt x="798724" y="1459074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83887" y="313533"/>
                </a:move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2874276" y="2"/>
                </a:lnTo>
                <a:lnTo>
                  <a:pt x="2874276" y="0"/>
                </a:lnTo>
                <a:lnTo>
                  <a:pt x="7959505" y="0"/>
                </a:lnTo>
                <a:lnTo>
                  <a:pt x="7959505" y="6858000"/>
                </a:lnTo>
                <a:lnTo>
                  <a:pt x="4543953" y="6858000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78284" y="-1"/>
            <a:ext cx="874716" cy="6858001"/>
            <a:chOff x="7620000" y="-1"/>
            <a:chExt cx="874716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CBEB4-80DD-B589-A8E1-A0F6E721C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73F431D-E9EB-0F48-D7E3-573248BAF140}"/>
              </a:ext>
            </a:extLst>
          </p:cNvPr>
          <p:cNvSpPr txBox="1">
            <a:spLocks/>
          </p:cNvSpPr>
          <p:nvPr/>
        </p:nvSpPr>
        <p:spPr>
          <a:xfrm>
            <a:off x="761998" y="5158910"/>
            <a:ext cx="2952749" cy="1051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i="1" dirty="0"/>
              <a:t>Companion website:</a:t>
            </a:r>
            <a:br>
              <a:rPr lang="en-GB" sz="1600" i="1" dirty="0"/>
            </a:br>
            <a:r>
              <a:rPr lang="en-GB" sz="1200" i="1" dirty="0">
                <a:hlinkClick r:id="rId4"/>
              </a:rPr>
              <a:t>https://</a:t>
            </a:r>
            <a:r>
              <a:rPr lang="en-GB" sz="1200" i="1" dirty="0" err="1">
                <a:hlinkClick r:id="rId4"/>
              </a:rPr>
              <a:t>dub.sh</a:t>
            </a:r>
            <a:r>
              <a:rPr lang="en-GB" sz="1200" i="1" dirty="0">
                <a:hlinkClick r:id="rId4"/>
              </a:rPr>
              <a:t>/11913446-cloud-arch</a:t>
            </a:r>
            <a:endParaRPr lang="en-AT" sz="1600" i="1" dirty="0"/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BA1FD0BE-E879-A6C7-CD27-4E8B1D20C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851" y="5795961"/>
            <a:ext cx="717006" cy="71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93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82F4-6C46-C214-6335-DD8855E52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Making Use of Edge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2C24-EBE7-F094-45AD-33F6D7903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Every millisecond counts when it comes to conversions</a:t>
            </a:r>
          </a:p>
          <a:p>
            <a:pPr lvl="1"/>
            <a:r>
              <a:rPr lang="en-AT" sz="2000" dirty="0">
                <a:solidFill>
                  <a:schemeClr val="accent3"/>
                </a:solidFill>
              </a:rPr>
              <a:t>Joint research of Google and Deloitte: </a:t>
            </a:r>
            <a:r>
              <a:rPr lang="en-AT" sz="2000" i="1" dirty="0">
                <a:solidFill>
                  <a:schemeClr val="accent3"/>
                </a:solidFill>
              </a:rPr>
              <a:t>“milliseconds make millions”</a:t>
            </a:r>
          </a:p>
          <a:p>
            <a:r>
              <a:rPr lang="en-AT" dirty="0"/>
              <a:t>Targeted ads and personalized recommendations</a:t>
            </a:r>
          </a:p>
          <a:p>
            <a:pPr lvl="1"/>
            <a:r>
              <a:rPr lang="en-AT" dirty="0">
                <a:solidFill>
                  <a:schemeClr val="accent3"/>
                </a:solidFill>
              </a:rPr>
              <a:t>Collection and processing of user data in real time</a:t>
            </a:r>
          </a:p>
          <a:p>
            <a:r>
              <a:rPr lang="en-AT" dirty="0"/>
              <a:t>Complying wuth local data privacy regulations</a:t>
            </a:r>
          </a:p>
          <a:p>
            <a:pPr lvl="1"/>
            <a:r>
              <a:rPr lang="en-AT" dirty="0">
                <a:solidFill>
                  <a:schemeClr val="accent3"/>
                </a:solidFill>
              </a:rPr>
              <a:t>Data is processed as close to the user as possible </a:t>
            </a:r>
            <a:endParaRPr lang="en-AT" sz="2000" dirty="0">
              <a:solidFill>
                <a:schemeClr val="accent3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7515E-322F-327D-020A-064112F1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</p:spTree>
    <p:extLst>
      <p:ext uri="{BB962C8B-B14F-4D97-AF65-F5344CB8AC3E}">
        <p14:creationId xmlns:p14="http://schemas.microsoft.com/office/powerpoint/2010/main" val="2272246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82F4-6C46-C214-6335-DD8855E52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Making Use of AI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2C24-EBE7-F094-45AD-33F6D7903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Product search with image recognition and object detection</a:t>
            </a:r>
          </a:p>
          <a:p>
            <a:pPr lvl="1"/>
            <a:r>
              <a:rPr lang="en-AT" sz="2000" dirty="0">
                <a:solidFill>
                  <a:schemeClr val="accent3"/>
                </a:solidFill>
              </a:rPr>
              <a:t>Users can browse listings based on images and descriptions</a:t>
            </a:r>
            <a:endParaRPr lang="en-AT" sz="2000" i="1" dirty="0">
              <a:solidFill>
                <a:schemeClr val="accent3"/>
              </a:solidFill>
            </a:endParaRPr>
          </a:p>
          <a:p>
            <a:r>
              <a:rPr lang="en-AT" dirty="0"/>
              <a:t>Detecting fraudulent activities</a:t>
            </a:r>
          </a:p>
          <a:p>
            <a:pPr lvl="1"/>
            <a:r>
              <a:rPr lang="en-AT" dirty="0">
                <a:solidFill>
                  <a:schemeClr val="accent3"/>
                </a:solidFill>
              </a:rPr>
              <a:t>Fake accounts, reviews, transactions can be detected in real-time</a:t>
            </a:r>
          </a:p>
          <a:p>
            <a:r>
              <a:rPr lang="en-AT" dirty="0"/>
              <a:t>AI-based advertisements</a:t>
            </a:r>
          </a:p>
          <a:p>
            <a:pPr lvl="1"/>
            <a:r>
              <a:rPr lang="en-AT" dirty="0">
                <a:solidFill>
                  <a:schemeClr val="accent3"/>
                </a:solidFill>
              </a:rPr>
              <a:t>Users are prompted with ads and recommendations relevant for them</a:t>
            </a:r>
            <a:endParaRPr lang="en-AT" sz="2000" dirty="0">
              <a:solidFill>
                <a:schemeClr val="accent3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7515E-322F-327D-020A-064112F11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</p:spTree>
    <p:extLst>
      <p:ext uri="{BB962C8B-B14F-4D97-AF65-F5344CB8AC3E}">
        <p14:creationId xmlns:p14="http://schemas.microsoft.com/office/powerpoint/2010/main" val="256378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E913B2-CB4C-3EC7-7B4C-CF7F2825C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469C122-A65C-F7CB-69F5-552C88DD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538" y="820164"/>
            <a:ext cx="5340925" cy="52176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A7EFEB5-938B-CC0E-0B0E-F3B3E6EFDA5D}"/>
              </a:ext>
            </a:extLst>
          </p:cNvPr>
          <p:cNvSpPr txBox="1">
            <a:spLocks/>
          </p:cNvSpPr>
          <p:nvPr/>
        </p:nvSpPr>
        <p:spPr>
          <a:xfrm>
            <a:off x="3916561" y="80962"/>
            <a:ext cx="4358879" cy="6318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T" sz="3600" dirty="0"/>
              <a:t>Deployments</a:t>
            </a:r>
          </a:p>
        </p:txBody>
      </p:sp>
    </p:spTree>
    <p:extLst>
      <p:ext uri="{BB962C8B-B14F-4D97-AF65-F5344CB8AC3E}">
        <p14:creationId xmlns:p14="http://schemas.microsoft.com/office/powerpoint/2010/main" val="3881457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eometric white clouds on a blue sky">
            <a:extLst>
              <a:ext uri="{FF2B5EF4-FFF2-40B4-BE49-F238E27FC236}">
                <a16:creationId xmlns:a16="http://schemas.microsoft.com/office/drawing/2014/main" id="{B4BDE370-411B-D38C-19EF-E4280C21D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4998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D0C13-EC51-CC33-087D-262736B30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593179"/>
            <a:ext cx="10668000" cy="1985963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</a:rPr>
              <a:t>Vendor Agnostic 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Cloud Patterns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97FF70-7F9C-A5D4-A9D2-C3E913FF6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Péter Ferenc Gyarmati, 2022. 12. 15</a:t>
            </a:r>
          </a:p>
        </p:txBody>
      </p:sp>
    </p:spTree>
    <p:extLst>
      <p:ext uri="{BB962C8B-B14F-4D97-AF65-F5344CB8AC3E}">
        <p14:creationId xmlns:p14="http://schemas.microsoft.com/office/powerpoint/2010/main" val="1150569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ECC9-D248-5185-6E6F-D58786DCB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508" y="216693"/>
            <a:ext cx="5970984" cy="583406"/>
          </a:xfrm>
        </p:spPr>
        <p:txBody>
          <a:bodyPr>
            <a:normAutofit/>
          </a:bodyPr>
          <a:lstStyle/>
          <a:p>
            <a:r>
              <a:rPr lang="en-AT" sz="3200" dirty="0"/>
              <a:t>Overview of the Identified Patterns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F7924-1B26-597B-150C-BAF9275CF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44991E1-79E7-32B9-BB31-31D8A4EC1BDC}"/>
              </a:ext>
            </a:extLst>
          </p:cNvPr>
          <p:cNvGrpSpPr/>
          <p:nvPr/>
        </p:nvGrpSpPr>
        <p:grpSpPr>
          <a:xfrm>
            <a:off x="1077815" y="1544678"/>
            <a:ext cx="9210067" cy="1394401"/>
            <a:chOff x="1077815" y="1544678"/>
            <a:chExt cx="9210067" cy="139440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E1F3EA5-E695-1750-8304-00CB97A4BFB2}"/>
                </a:ext>
              </a:extLst>
            </p:cNvPr>
            <p:cNvGrpSpPr/>
            <p:nvPr/>
          </p:nvGrpSpPr>
          <p:grpSpPr>
            <a:xfrm>
              <a:off x="1077815" y="1544678"/>
              <a:ext cx="1476376" cy="1394401"/>
              <a:chOff x="1077815" y="1544678"/>
              <a:chExt cx="1476376" cy="1394401"/>
            </a:xfrm>
          </p:grpSpPr>
          <p:pic>
            <p:nvPicPr>
              <p:cNvPr id="7" name="Picture 6" descr="Icon&#10;&#10;Description automatically generated">
                <a:extLst>
                  <a:ext uri="{FF2B5EF4-FFF2-40B4-BE49-F238E27FC236}">
                    <a16:creationId xmlns:a16="http://schemas.microsoft.com/office/drawing/2014/main" id="{8259431D-B1B8-A5A7-0028-2243F853F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09203" y="2125479"/>
                <a:ext cx="813600" cy="813600"/>
              </a:xfrm>
              <a:prstGeom prst="rect">
                <a:avLst/>
              </a:prstGeom>
            </p:spPr>
          </p:pic>
          <p:sp>
            <p:nvSpPr>
              <p:cNvPr id="30" name="Subtitle 2">
                <a:extLst>
                  <a:ext uri="{FF2B5EF4-FFF2-40B4-BE49-F238E27FC236}">
                    <a16:creationId xmlns:a16="http://schemas.microsoft.com/office/drawing/2014/main" id="{A1FE2048-48C2-218A-37F3-1AD704F56F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7815" y="1544678"/>
                <a:ext cx="1476376" cy="35844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AT" sz="1100" dirty="0"/>
                  <a:t>Public Cloud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7CA6042-A6AC-D745-2713-2DF2C9A247A2}"/>
                </a:ext>
              </a:extLst>
            </p:cNvPr>
            <p:cNvGrpSpPr/>
            <p:nvPr/>
          </p:nvGrpSpPr>
          <p:grpSpPr>
            <a:xfrm>
              <a:off x="2628499" y="1544678"/>
              <a:ext cx="1476376" cy="1394401"/>
              <a:chOff x="2628499" y="1544678"/>
              <a:chExt cx="1476376" cy="1394401"/>
            </a:xfrm>
          </p:grpSpPr>
          <p:pic>
            <p:nvPicPr>
              <p:cNvPr id="11" name="Picture 10" descr="Icon&#10;&#10;Description automatically generated">
                <a:extLst>
                  <a:ext uri="{FF2B5EF4-FFF2-40B4-BE49-F238E27FC236}">
                    <a16:creationId xmlns:a16="http://schemas.microsoft.com/office/drawing/2014/main" id="{C506B96E-036F-9A15-E17F-709EBB1A4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80894" y="2127690"/>
                <a:ext cx="811389" cy="811389"/>
              </a:xfrm>
              <a:prstGeom prst="rect">
                <a:avLst/>
              </a:prstGeom>
            </p:spPr>
          </p:pic>
          <p:sp>
            <p:nvSpPr>
              <p:cNvPr id="31" name="Subtitle 2">
                <a:extLst>
                  <a:ext uri="{FF2B5EF4-FFF2-40B4-BE49-F238E27FC236}">
                    <a16:creationId xmlns:a16="http://schemas.microsoft.com/office/drawing/2014/main" id="{92C729AB-AF7E-0E2D-E4BC-5E69B2A96F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28499" y="1544678"/>
                <a:ext cx="1476376" cy="35844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AT" sz="1100" dirty="0"/>
                  <a:t>CDN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EB90F89-A7E0-CBED-B4C9-97B8591E4910}"/>
                </a:ext>
              </a:extLst>
            </p:cNvPr>
            <p:cNvGrpSpPr/>
            <p:nvPr/>
          </p:nvGrpSpPr>
          <p:grpSpPr>
            <a:xfrm>
              <a:off x="4217880" y="1544678"/>
              <a:ext cx="1476376" cy="1394401"/>
              <a:chOff x="4217880" y="1544678"/>
              <a:chExt cx="1476376" cy="139440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D73A2F6-4A7C-6D58-A2D7-2750C4D520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0374" y="2127690"/>
                <a:ext cx="811389" cy="811389"/>
              </a:xfrm>
              <a:prstGeom prst="rect">
                <a:avLst/>
              </a:prstGeom>
            </p:spPr>
          </p:pic>
          <p:sp>
            <p:nvSpPr>
              <p:cNvPr id="32" name="Subtitle 2">
                <a:extLst>
                  <a:ext uri="{FF2B5EF4-FFF2-40B4-BE49-F238E27FC236}">
                    <a16:creationId xmlns:a16="http://schemas.microsoft.com/office/drawing/2014/main" id="{D07CBD3F-2040-22C8-B70C-FB97A21BED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7880" y="1544678"/>
                <a:ext cx="1476376" cy="358446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AT" sz="1200" dirty="0"/>
                  <a:t>Distributed Application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58BFF16-6C2F-DBBE-888E-96363153C905}"/>
                </a:ext>
              </a:extLst>
            </p:cNvPr>
            <p:cNvGrpSpPr/>
            <p:nvPr/>
          </p:nvGrpSpPr>
          <p:grpSpPr>
            <a:xfrm>
              <a:off x="5759558" y="1544678"/>
              <a:ext cx="1476376" cy="1389896"/>
              <a:chOff x="5759558" y="1544678"/>
              <a:chExt cx="1476376" cy="1389896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2EBA2A8-6B02-535F-AB82-00610D39EC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19854" y="2123185"/>
                <a:ext cx="811389" cy="811389"/>
              </a:xfrm>
              <a:prstGeom prst="rect">
                <a:avLst/>
              </a:prstGeom>
            </p:spPr>
          </p:pic>
          <p:sp>
            <p:nvSpPr>
              <p:cNvPr id="33" name="Subtitle 2">
                <a:extLst>
                  <a:ext uri="{FF2B5EF4-FFF2-40B4-BE49-F238E27FC236}">
                    <a16:creationId xmlns:a16="http://schemas.microsoft.com/office/drawing/2014/main" id="{24E0E161-4B90-F340-D071-B20E78F00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9558" y="1544678"/>
                <a:ext cx="1476376" cy="35844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AT" sz="1200" dirty="0"/>
                  <a:t>UI Component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37965E5-F2A1-8219-C6CB-67A34C9433AA}"/>
                </a:ext>
              </a:extLst>
            </p:cNvPr>
            <p:cNvGrpSpPr/>
            <p:nvPr/>
          </p:nvGrpSpPr>
          <p:grpSpPr>
            <a:xfrm>
              <a:off x="7312278" y="1544678"/>
              <a:ext cx="1476376" cy="1389896"/>
              <a:chOff x="7312278" y="1544678"/>
              <a:chExt cx="1476376" cy="1389896"/>
            </a:xfrm>
          </p:grpSpPr>
          <p:pic>
            <p:nvPicPr>
              <p:cNvPr id="17" name="Picture 16" descr="Icon&#10;&#10;Description automatically generated">
                <a:extLst>
                  <a:ext uri="{FF2B5EF4-FFF2-40B4-BE49-F238E27FC236}">
                    <a16:creationId xmlns:a16="http://schemas.microsoft.com/office/drawing/2014/main" id="{AA614850-14E6-EBAC-E897-8440936D7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89334" y="2123185"/>
                <a:ext cx="811389" cy="811389"/>
              </a:xfrm>
              <a:prstGeom prst="rect">
                <a:avLst/>
              </a:prstGeom>
            </p:spPr>
          </p:pic>
          <p:sp>
            <p:nvSpPr>
              <p:cNvPr id="34" name="Subtitle 2">
                <a:extLst>
                  <a:ext uri="{FF2B5EF4-FFF2-40B4-BE49-F238E27FC236}">
                    <a16:creationId xmlns:a16="http://schemas.microsoft.com/office/drawing/2014/main" id="{2A5457CB-4A85-FAF5-C02B-93504E22D1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12278" y="1544678"/>
                <a:ext cx="1476376" cy="358446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AT" sz="1200" dirty="0"/>
                  <a:t>Data Access Component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D1B9C74-D20C-B196-66F2-74254D7F2DC6}"/>
                </a:ext>
              </a:extLst>
            </p:cNvPr>
            <p:cNvGrpSpPr/>
            <p:nvPr/>
          </p:nvGrpSpPr>
          <p:grpSpPr>
            <a:xfrm>
              <a:off x="8811506" y="1544678"/>
              <a:ext cx="1476376" cy="1389895"/>
              <a:chOff x="8811506" y="1544678"/>
              <a:chExt cx="1476376" cy="1389895"/>
            </a:xfrm>
          </p:grpSpPr>
          <p:pic>
            <p:nvPicPr>
              <p:cNvPr id="19" name="Picture 18" descr="Icon&#10;&#10;Description automatically generated">
                <a:extLst>
                  <a:ext uri="{FF2B5EF4-FFF2-40B4-BE49-F238E27FC236}">
                    <a16:creationId xmlns:a16="http://schemas.microsoft.com/office/drawing/2014/main" id="{DBAB758E-2196-99F1-C290-4F530C141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58815" y="2123184"/>
                <a:ext cx="811389" cy="811389"/>
              </a:xfrm>
              <a:prstGeom prst="rect">
                <a:avLst/>
              </a:prstGeom>
            </p:spPr>
          </p:pic>
          <p:sp>
            <p:nvSpPr>
              <p:cNvPr id="35" name="Subtitle 2">
                <a:extLst>
                  <a:ext uri="{FF2B5EF4-FFF2-40B4-BE49-F238E27FC236}">
                    <a16:creationId xmlns:a16="http://schemas.microsoft.com/office/drawing/2014/main" id="{5FE53B95-D1AB-316F-B2BD-746016C249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1506" y="1544678"/>
                <a:ext cx="1476376" cy="35844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AT" sz="1200" dirty="0"/>
                  <a:t>Stateful Component</a:t>
                </a: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3E2C96B-3CD2-76D9-8770-2D1EC16645DD}"/>
              </a:ext>
            </a:extLst>
          </p:cNvPr>
          <p:cNvGrpSpPr/>
          <p:nvPr/>
        </p:nvGrpSpPr>
        <p:grpSpPr>
          <a:xfrm>
            <a:off x="1484615" y="4110315"/>
            <a:ext cx="8803267" cy="1397553"/>
            <a:chOff x="1484615" y="4110315"/>
            <a:chExt cx="8803267" cy="139755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0F8D2A2-94F9-64D6-9237-43FB51F99FB2}"/>
                </a:ext>
              </a:extLst>
            </p:cNvPr>
            <p:cNvGrpSpPr/>
            <p:nvPr/>
          </p:nvGrpSpPr>
          <p:grpSpPr>
            <a:xfrm>
              <a:off x="1484615" y="4113467"/>
              <a:ext cx="1476376" cy="1394401"/>
              <a:chOff x="1484615" y="4113467"/>
              <a:chExt cx="1476376" cy="1394401"/>
            </a:xfrm>
          </p:grpSpPr>
          <p:pic>
            <p:nvPicPr>
              <p:cNvPr id="21" name="Picture 20" descr="Icon&#10;&#10;Description automatically generated">
                <a:extLst>
                  <a:ext uri="{FF2B5EF4-FFF2-40B4-BE49-F238E27FC236}">
                    <a16:creationId xmlns:a16="http://schemas.microsoft.com/office/drawing/2014/main" id="{26CA436B-C5AD-AEC9-2A44-11098A2AE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17110" y="4113467"/>
                <a:ext cx="811389" cy="811389"/>
              </a:xfrm>
              <a:prstGeom prst="rect">
                <a:avLst/>
              </a:prstGeom>
            </p:spPr>
          </p:pic>
          <p:sp>
            <p:nvSpPr>
              <p:cNvPr id="36" name="Subtitle 2">
                <a:extLst>
                  <a:ext uri="{FF2B5EF4-FFF2-40B4-BE49-F238E27FC236}">
                    <a16:creationId xmlns:a16="http://schemas.microsoft.com/office/drawing/2014/main" id="{22A9F10C-7C02-976B-7448-8D2B4B9611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4615" y="5149422"/>
                <a:ext cx="1476376" cy="35844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AT" sz="1100" dirty="0"/>
                  <a:t>Exactly-once Delivery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7168B12-C974-D102-4AE8-8B494685BADF}"/>
                </a:ext>
              </a:extLst>
            </p:cNvPr>
            <p:cNvGrpSpPr/>
            <p:nvPr/>
          </p:nvGrpSpPr>
          <p:grpSpPr>
            <a:xfrm>
              <a:off x="3316339" y="4114680"/>
              <a:ext cx="1476376" cy="1393188"/>
              <a:chOff x="3316339" y="4114680"/>
              <a:chExt cx="1476376" cy="139318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6E5F3F3-8AC8-2A09-2207-5D8101119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48833" y="4114680"/>
                <a:ext cx="811389" cy="811389"/>
              </a:xfrm>
              <a:prstGeom prst="rect">
                <a:avLst/>
              </a:prstGeom>
            </p:spPr>
          </p:pic>
          <p:sp>
            <p:nvSpPr>
              <p:cNvPr id="38" name="Subtitle 2">
                <a:extLst>
                  <a:ext uri="{FF2B5EF4-FFF2-40B4-BE49-F238E27FC236}">
                    <a16:creationId xmlns:a16="http://schemas.microsoft.com/office/drawing/2014/main" id="{336173F6-3E37-3246-1E96-01156E41D0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6339" y="5149422"/>
                <a:ext cx="1476376" cy="358446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AT" sz="1100" dirty="0"/>
                  <a:t>Unpredictable Workload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4CB3863-3A8C-B7CB-63F3-D23B758819DF}"/>
                </a:ext>
              </a:extLst>
            </p:cNvPr>
            <p:cNvGrpSpPr/>
            <p:nvPr/>
          </p:nvGrpSpPr>
          <p:grpSpPr>
            <a:xfrm>
              <a:off x="5148063" y="4110315"/>
              <a:ext cx="1476376" cy="1397553"/>
              <a:chOff x="5148063" y="4110315"/>
              <a:chExt cx="1476376" cy="1397553"/>
            </a:xfrm>
          </p:grpSpPr>
          <p:pic>
            <p:nvPicPr>
              <p:cNvPr id="25" name="Picture 24" descr="Icon&#10;&#10;Description automatically generated">
                <a:extLst>
                  <a:ext uri="{FF2B5EF4-FFF2-40B4-BE49-F238E27FC236}">
                    <a16:creationId xmlns:a16="http://schemas.microsoft.com/office/drawing/2014/main" id="{4B24591D-86B2-D609-0E85-28FEAE6AD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80556" y="4110315"/>
                <a:ext cx="811389" cy="811389"/>
              </a:xfrm>
              <a:prstGeom prst="rect">
                <a:avLst/>
              </a:prstGeom>
            </p:spPr>
          </p:pic>
          <p:sp>
            <p:nvSpPr>
              <p:cNvPr id="39" name="Subtitle 2">
                <a:extLst>
                  <a:ext uri="{FF2B5EF4-FFF2-40B4-BE49-F238E27FC236}">
                    <a16:creationId xmlns:a16="http://schemas.microsoft.com/office/drawing/2014/main" id="{7F98007B-A8B4-9640-E008-1334FA92CF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48063" y="5149422"/>
                <a:ext cx="1476376" cy="35844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AT" sz="1100" dirty="0"/>
                  <a:t>Elastic Load Balancer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5A2B0B2-AD22-0ABF-F16B-8BE30AAA0EFA}"/>
                </a:ext>
              </a:extLst>
            </p:cNvPr>
            <p:cNvGrpSpPr/>
            <p:nvPr/>
          </p:nvGrpSpPr>
          <p:grpSpPr>
            <a:xfrm>
              <a:off x="6979784" y="4113466"/>
              <a:ext cx="1476376" cy="1379079"/>
              <a:chOff x="6979784" y="4113466"/>
              <a:chExt cx="1476376" cy="1379079"/>
            </a:xfrm>
          </p:grpSpPr>
          <p:pic>
            <p:nvPicPr>
              <p:cNvPr id="27" name="Picture 26" descr="Icon&#10;&#10;Description automatically generated">
                <a:extLst>
                  <a:ext uri="{FF2B5EF4-FFF2-40B4-BE49-F238E27FC236}">
                    <a16:creationId xmlns:a16="http://schemas.microsoft.com/office/drawing/2014/main" id="{7C308F2A-3FA3-8E4F-437B-B6239D60A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12278" y="4113466"/>
                <a:ext cx="811389" cy="811389"/>
              </a:xfrm>
              <a:prstGeom prst="rect">
                <a:avLst/>
              </a:prstGeom>
            </p:spPr>
          </p:pic>
          <p:sp>
            <p:nvSpPr>
              <p:cNvPr id="41" name="Subtitle 2">
                <a:extLst>
                  <a:ext uri="{FF2B5EF4-FFF2-40B4-BE49-F238E27FC236}">
                    <a16:creationId xmlns:a16="http://schemas.microsoft.com/office/drawing/2014/main" id="{C6DA33AE-A98A-3723-E20C-4AB4986310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9784" y="5134099"/>
                <a:ext cx="1476376" cy="35844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AT" sz="1100" dirty="0"/>
                  <a:t>Key-value Storage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8AEA392-0644-2EB1-EEDF-8425BD9E22E4}"/>
                </a:ext>
              </a:extLst>
            </p:cNvPr>
            <p:cNvGrpSpPr/>
            <p:nvPr/>
          </p:nvGrpSpPr>
          <p:grpSpPr>
            <a:xfrm>
              <a:off x="8811506" y="4110315"/>
              <a:ext cx="1476376" cy="1369039"/>
              <a:chOff x="8811506" y="4110315"/>
              <a:chExt cx="1476376" cy="1369039"/>
            </a:xfrm>
          </p:grpSpPr>
          <p:pic>
            <p:nvPicPr>
              <p:cNvPr id="29" name="Picture 28" descr="A picture containing building, clipart, window&#10;&#10;Description automatically generated">
                <a:extLst>
                  <a:ext uri="{FF2B5EF4-FFF2-40B4-BE49-F238E27FC236}">
                    <a16:creationId xmlns:a16="http://schemas.microsoft.com/office/drawing/2014/main" id="{709453CB-C344-F8D5-2A81-7D9B610A52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44000" y="4110315"/>
                <a:ext cx="811389" cy="811389"/>
              </a:xfrm>
              <a:prstGeom prst="rect">
                <a:avLst/>
              </a:prstGeom>
            </p:spPr>
          </p:pic>
          <p:sp>
            <p:nvSpPr>
              <p:cNvPr id="42" name="Subtitle 2">
                <a:extLst>
                  <a:ext uri="{FF2B5EF4-FFF2-40B4-BE49-F238E27FC236}">
                    <a16:creationId xmlns:a16="http://schemas.microsoft.com/office/drawing/2014/main" id="{C86EECC5-620B-F696-5CDA-A633D0E4CE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11506" y="5120908"/>
                <a:ext cx="1476376" cy="35844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AT" sz="1100" dirty="0"/>
                  <a:t>Relational Database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7963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ECC9-D248-5185-6E6F-D58786DCB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7147" y="216693"/>
            <a:ext cx="8317706" cy="583406"/>
          </a:xfrm>
        </p:spPr>
        <p:txBody>
          <a:bodyPr>
            <a:normAutofit/>
          </a:bodyPr>
          <a:lstStyle/>
          <a:p>
            <a:r>
              <a:rPr lang="en-AT" sz="3200" dirty="0"/>
              <a:t>Cloud Service Models &amp; Cloud Deployment Types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F7924-1B26-597B-150C-BAF9275CF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68FF7-BA48-5D9A-397A-92EB0B170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28" y="2318400"/>
            <a:ext cx="9165145" cy="22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13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ECC9-D248-5185-6E6F-D58786DCB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9886" y="216693"/>
            <a:ext cx="4492228" cy="583406"/>
          </a:xfrm>
        </p:spPr>
        <p:txBody>
          <a:bodyPr>
            <a:normAutofit/>
          </a:bodyPr>
          <a:lstStyle/>
          <a:p>
            <a:r>
              <a:rPr lang="en-AT" sz="3200" dirty="0"/>
              <a:t>Native Cloud Applications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F7924-1B26-597B-150C-BAF9275CF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CFC8D6C-9D21-1A81-8702-7FE266C0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91" y="2318400"/>
            <a:ext cx="8139600" cy="222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78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ECC9-D248-5185-6E6F-D58786DCB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237" y="216693"/>
            <a:ext cx="5165527" cy="583406"/>
          </a:xfrm>
        </p:spPr>
        <p:txBody>
          <a:bodyPr>
            <a:normAutofit fontScale="90000"/>
          </a:bodyPr>
          <a:lstStyle/>
          <a:p>
            <a:r>
              <a:rPr lang="en-AT" sz="3200" dirty="0"/>
              <a:t>Fundamental Architecture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F7924-1B26-597B-150C-BAF9275CF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29D7CE-FE31-4C9D-C368-B87F096BF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99" y="1954296"/>
            <a:ext cx="8146800" cy="295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65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ECC9-D248-5185-6E6F-D58786DCB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841" y="216693"/>
            <a:ext cx="4366319" cy="583406"/>
          </a:xfrm>
        </p:spPr>
        <p:txBody>
          <a:bodyPr>
            <a:normAutofit/>
          </a:bodyPr>
          <a:lstStyle/>
          <a:p>
            <a:r>
              <a:rPr lang="en-AT" sz="3200" dirty="0"/>
              <a:t>Application Components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F7924-1B26-597B-150C-BAF9275CF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0693A5-40C1-E2ED-C199-192FC0928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40" y="911236"/>
            <a:ext cx="5953919" cy="543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03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ECC9-D248-5185-6E6F-D58786DCB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691" y="216693"/>
            <a:ext cx="4480619" cy="583406"/>
          </a:xfrm>
        </p:spPr>
        <p:txBody>
          <a:bodyPr>
            <a:normAutofit/>
          </a:bodyPr>
          <a:lstStyle/>
          <a:p>
            <a:r>
              <a:rPr lang="en-AT" sz="3200" dirty="0"/>
              <a:t>Communication Offerings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F7924-1B26-597B-150C-BAF9275CF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A6A9F22-0E0B-13DC-924A-8919FB300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00" y="2106343"/>
            <a:ext cx="8146800" cy="264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0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49DA48-9B30-E65E-2197-4DE51DB60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98" r="1" b="15251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EE3D9-250B-753C-5003-129D65B1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10668000" cy="198596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</a:rPr>
              <a:t>Application Overview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AB9CB-EF25-D47D-02F0-735CE7F55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Péter Ferenc Gyarmati, 2022. 12. 15</a:t>
            </a:r>
          </a:p>
        </p:txBody>
      </p:sp>
    </p:spTree>
    <p:extLst>
      <p:ext uri="{BB962C8B-B14F-4D97-AF65-F5344CB8AC3E}">
        <p14:creationId xmlns:p14="http://schemas.microsoft.com/office/powerpoint/2010/main" val="2078559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ECC9-D248-5185-6E6F-D58786DCB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30" y="216693"/>
            <a:ext cx="4166740" cy="583406"/>
          </a:xfrm>
        </p:spPr>
        <p:txBody>
          <a:bodyPr>
            <a:normAutofit/>
          </a:bodyPr>
          <a:lstStyle/>
          <a:p>
            <a:r>
              <a:rPr lang="en-AT" sz="3200" dirty="0"/>
              <a:t>Application Workloads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F7924-1B26-597B-150C-BAF9275CF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8D717C-2DEE-5CD6-57F5-72F13C9BB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00" y="2202188"/>
            <a:ext cx="8146800" cy="245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69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ECC9-D248-5185-6E6F-D58786DCB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30" y="216693"/>
            <a:ext cx="4166740" cy="583406"/>
          </a:xfrm>
        </p:spPr>
        <p:txBody>
          <a:bodyPr>
            <a:normAutofit fontScale="90000"/>
          </a:bodyPr>
          <a:lstStyle/>
          <a:p>
            <a:r>
              <a:rPr lang="en-AT" sz="3200" dirty="0"/>
              <a:t>Application Management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F7924-1B26-597B-150C-BAF9275CF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622B1E8-CA8A-84F3-2625-2E19D566C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00" y="2317202"/>
            <a:ext cx="8146800" cy="22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36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8ECC9-D248-5185-6E6F-D58786DCB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718" y="178595"/>
            <a:ext cx="3252564" cy="583406"/>
          </a:xfrm>
        </p:spPr>
        <p:txBody>
          <a:bodyPr>
            <a:normAutofit/>
          </a:bodyPr>
          <a:lstStyle/>
          <a:p>
            <a:r>
              <a:rPr lang="en-AT" sz="3200" dirty="0"/>
              <a:t>Storage Offerings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1F7924-1B26-597B-150C-BAF9275CF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8960A7-426F-8BD2-5904-94E492262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319" y="1108076"/>
            <a:ext cx="6343363" cy="464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62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F3A98-D1E7-0A02-B410-2DD668D62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04" r="1" b="27013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2F0895-6B3A-D85A-A392-F6D8EC12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776548"/>
            <a:ext cx="10668000" cy="198596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6800">
                <a:solidFill>
                  <a:srgbClr val="FFFFFF"/>
                </a:solidFill>
              </a:rPr>
              <a:t>Vendor Specific</a:t>
            </a:r>
            <a:br>
              <a:rPr lang="en-US" sz="6800">
                <a:solidFill>
                  <a:srgbClr val="FFFFFF"/>
                </a:solidFill>
              </a:rPr>
            </a:br>
            <a:r>
              <a:rPr lang="en-US" sz="6800">
                <a:solidFill>
                  <a:srgbClr val="FFFFFF"/>
                </a:solidFill>
              </a:rPr>
              <a:t>Cloud Patterns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EF94DE-4637-B660-BC1A-5DE9A4E2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Péter Ferenc Gyarmati, 2022. 12. 15</a:t>
            </a:r>
          </a:p>
        </p:txBody>
      </p:sp>
    </p:spTree>
    <p:extLst>
      <p:ext uri="{BB962C8B-B14F-4D97-AF65-F5344CB8AC3E}">
        <p14:creationId xmlns:p14="http://schemas.microsoft.com/office/powerpoint/2010/main" val="1945285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C67A2-B571-9DE7-72DE-E96C424CE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Emphasis on Cloud Portability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A9612AF-4D95-37D7-BC75-4A519567DDFF}"/>
              </a:ext>
            </a:extLst>
          </p:cNvPr>
          <p:cNvSpPr/>
          <p:nvPr/>
        </p:nvSpPr>
        <p:spPr>
          <a:xfrm>
            <a:off x="762000" y="3461027"/>
            <a:ext cx="3000374" cy="1905238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7C21A9-1BFD-9361-A051-6EC3496476F9}"/>
              </a:ext>
            </a:extLst>
          </p:cNvPr>
          <p:cNvSpPr/>
          <p:nvPr/>
        </p:nvSpPr>
        <p:spPr>
          <a:xfrm>
            <a:off x="1095375" y="3777733"/>
            <a:ext cx="3000374" cy="1905238"/>
          </a:xfrm>
          <a:custGeom>
            <a:avLst/>
            <a:gdLst>
              <a:gd name="connsiteX0" fmla="*/ 0 w 3000374"/>
              <a:gd name="connsiteY0" fmla="*/ 190524 h 1905238"/>
              <a:gd name="connsiteX1" fmla="*/ 190524 w 3000374"/>
              <a:gd name="connsiteY1" fmla="*/ 0 h 1905238"/>
              <a:gd name="connsiteX2" fmla="*/ 2809850 w 3000374"/>
              <a:gd name="connsiteY2" fmla="*/ 0 h 1905238"/>
              <a:gd name="connsiteX3" fmla="*/ 3000374 w 3000374"/>
              <a:gd name="connsiteY3" fmla="*/ 190524 h 1905238"/>
              <a:gd name="connsiteX4" fmla="*/ 3000374 w 3000374"/>
              <a:gd name="connsiteY4" fmla="*/ 1714714 h 1905238"/>
              <a:gd name="connsiteX5" fmla="*/ 2809850 w 3000374"/>
              <a:gd name="connsiteY5" fmla="*/ 1905238 h 1905238"/>
              <a:gd name="connsiteX6" fmla="*/ 190524 w 3000374"/>
              <a:gd name="connsiteY6" fmla="*/ 1905238 h 1905238"/>
              <a:gd name="connsiteX7" fmla="*/ 0 w 3000374"/>
              <a:gd name="connsiteY7" fmla="*/ 1714714 h 1905238"/>
              <a:gd name="connsiteX8" fmla="*/ 0 w 3000374"/>
              <a:gd name="connsiteY8" fmla="*/ 190524 h 190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0374" h="1905238">
                <a:moveTo>
                  <a:pt x="0" y="190524"/>
                </a:moveTo>
                <a:cubicBezTo>
                  <a:pt x="0" y="85301"/>
                  <a:pt x="85301" y="0"/>
                  <a:pt x="190524" y="0"/>
                </a:cubicBezTo>
                <a:lnTo>
                  <a:pt x="2809850" y="0"/>
                </a:lnTo>
                <a:cubicBezTo>
                  <a:pt x="2915073" y="0"/>
                  <a:pt x="3000374" y="85301"/>
                  <a:pt x="3000374" y="190524"/>
                </a:cubicBezTo>
                <a:lnTo>
                  <a:pt x="3000374" y="1714714"/>
                </a:lnTo>
                <a:cubicBezTo>
                  <a:pt x="3000374" y="1819937"/>
                  <a:pt x="2915073" y="1905238"/>
                  <a:pt x="2809850" y="1905238"/>
                </a:cubicBezTo>
                <a:lnTo>
                  <a:pt x="190524" y="1905238"/>
                </a:lnTo>
                <a:cubicBezTo>
                  <a:pt x="85301" y="1905238"/>
                  <a:pt x="0" y="1819937"/>
                  <a:pt x="0" y="1714714"/>
                </a:cubicBezTo>
                <a:lnTo>
                  <a:pt x="0" y="190524"/>
                </a:ln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7243" tIns="147243" rIns="147243" bIns="147243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AT" sz="2400" kern="1200"/>
              <a:t>Designed system components based on Open Source packages</a:t>
            </a:r>
            <a:endParaRPr lang="en-US" sz="2400" kern="120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ABC20F-346A-E268-51E1-280638F461D1}"/>
              </a:ext>
            </a:extLst>
          </p:cNvPr>
          <p:cNvSpPr/>
          <p:nvPr/>
        </p:nvSpPr>
        <p:spPr>
          <a:xfrm>
            <a:off x="4429125" y="3461027"/>
            <a:ext cx="3000374" cy="1905238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86F511A-5AF7-F5D6-EBED-44557FDBA373}"/>
              </a:ext>
            </a:extLst>
          </p:cNvPr>
          <p:cNvSpPr/>
          <p:nvPr/>
        </p:nvSpPr>
        <p:spPr>
          <a:xfrm>
            <a:off x="4762500" y="3777733"/>
            <a:ext cx="3000374" cy="1905238"/>
          </a:xfrm>
          <a:custGeom>
            <a:avLst/>
            <a:gdLst>
              <a:gd name="connsiteX0" fmla="*/ 0 w 3000374"/>
              <a:gd name="connsiteY0" fmla="*/ 190524 h 1905238"/>
              <a:gd name="connsiteX1" fmla="*/ 190524 w 3000374"/>
              <a:gd name="connsiteY1" fmla="*/ 0 h 1905238"/>
              <a:gd name="connsiteX2" fmla="*/ 2809850 w 3000374"/>
              <a:gd name="connsiteY2" fmla="*/ 0 h 1905238"/>
              <a:gd name="connsiteX3" fmla="*/ 3000374 w 3000374"/>
              <a:gd name="connsiteY3" fmla="*/ 190524 h 1905238"/>
              <a:gd name="connsiteX4" fmla="*/ 3000374 w 3000374"/>
              <a:gd name="connsiteY4" fmla="*/ 1714714 h 1905238"/>
              <a:gd name="connsiteX5" fmla="*/ 2809850 w 3000374"/>
              <a:gd name="connsiteY5" fmla="*/ 1905238 h 1905238"/>
              <a:gd name="connsiteX6" fmla="*/ 190524 w 3000374"/>
              <a:gd name="connsiteY6" fmla="*/ 1905238 h 1905238"/>
              <a:gd name="connsiteX7" fmla="*/ 0 w 3000374"/>
              <a:gd name="connsiteY7" fmla="*/ 1714714 h 1905238"/>
              <a:gd name="connsiteX8" fmla="*/ 0 w 3000374"/>
              <a:gd name="connsiteY8" fmla="*/ 190524 h 190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0374" h="1905238">
                <a:moveTo>
                  <a:pt x="0" y="190524"/>
                </a:moveTo>
                <a:cubicBezTo>
                  <a:pt x="0" y="85301"/>
                  <a:pt x="85301" y="0"/>
                  <a:pt x="190524" y="0"/>
                </a:cubicBezTo>
                <a:lnTo>
                  <a:pt x="2809850" y="0"/>
                </a:lnTo>
                <a:cubicBezTo>
                  <a:pt x="2915073" y="0"/>
                  <a:pt x="3000374" y="85301"/>
                  <a:pt x="3000374" y="190524"/>
                </a:cubicBezTo>
                <a:lnTo>
                  <a:pt x="3000374" y="1714714"/>
                </a:lnTo>
                <a:cubicBezTo>
                  <a:pt x="3000374" y="1819937"/>
                  <a:pt x="2915073" y="1905238"/>
                  <a:pt x="2809850" y="1905238"/>
                </a:cubicBezTo>
                <a:lnTo>
                  <a:pt x="190524" y="1905238"/>
                </a:lnTo>
                <a:cubicBezTo>
                  <a:pt x="85301" y="1905238"/>
                  <a:pt x="0" y="1819937"/>
                  <a:pt x="0" y="1714714"/>
                </a:cubicBezTo>
                <a:lnTo>
                  <a:pt x="0" y="190524"/>
                </a:ln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7243" tIns="147243" rIns="147243" bIns="147243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AT" sz="2400" kern="1200"/>
              <a:t>GCP provides only the infrastructure, the components could be hosted anywhere</a:t>
            </a:r>
            <a:endParaRPr lang="en-US" sz="2400" kern="120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B38CE7-8D48-5947-A988-1A1E14F2D962}"/>
              </a:ext>
            </a:extLst>
          </p:cNvPr>
          <p:cNvSpPr/>
          <p:nvPr/>
        </p:nvSpPr>
        <p:spPr>
          <a:xfrm>
            <a:off x="8096250" y="3461027"/>
            <a:ext cx="3000374" cy="1905238"/>
          </a:xfrm>
          <a:prstGeom prst="roundRect">
            <a:avLst>
              <a:gd name="adj" fmla="val 1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84CF1F9-C03B-D50C-E9EB-69F44E6A78C6}"/>
              </a:ext>
            </a:extLst>
          </p:cNvPr>
          <p:cNvSpPr/>
          <p:nvPr/>
        </p:nvSpPr>
        <p:spPr>
          <a:xfrm>
            <a:off x="8429624" y="3777733"/>
            <a:ext cx="3000374" cy="1905238"/>
          </a:xfrm>
          <a:custGeom>
            <a:avLst/>
            <a:gdLst>
              <a:gd name="connsiteX0" fmla="*/ 0 w 3000374"/>
              <a:gd name="connsiteY0" fmla="*/ 190524 h 1905238"/>
              <a:gd name="connsiteX1" fmla="*/ 190524 w 3000374"/>
              <a:gd name="connsiteY1" fmla="*/ 0 h 1905238"/>
              <a:gd name="connsiteX2" fmla="*/ 2809850 w 3000374"/>
              <a:gd name="connsiteY2" fmla="*/ 0 h 1905238"/>
              <a:gd name="connsiteX3" fmla="*/ 3000374 w 3000374"/>
              <a:gd name="connsiteY3" fmla="*/ 190524 h 1905238"/>
              <a:gd name="connsiteX4" fmla="*/ 3000374 w 3000374"/>
              <a:gd name="connsiteY4" fmla="*/ 1714714 h 1905238"/>
              <a:gd name="connsiteX5" fmla="*/ 2809850 w 3000374"/>
              <a:gd name="connsiteY5" fmla="*/ 1905238 h 1905238"/>
              <a:gd name="connsiteX6" fmla="*/ 190524 w 3000374"/>
              <a:gd name="connsiteY6" fmla="*/ 1905238 h 1905238"/>
              <a:gd name="connsiteX7" fmla="*/ 0 w 3000374"/>
              <a:gd name="connsiteY7" fmla="*/ 1714714 h 1905238"/>
              <a:gd name="connsiteX8" fmla="*/ 0 w 3000374"/>
              <a:gd name="connsiteY8" fmla="*/ 190524 h 190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00374" h="1905238">
                <a:moveTo>
                  <a:pt x="0" y="190524"/>
                </a:moveTo>
                <a:cubicBezTo>
                  <a:pt x="0" y="85301"/>
                  <a:pt x="85301" y="0"/>
                  <a:pt x="190524" y="0"/>
                </a:cubicBezTo>
                <a:lnTo>
                  <a:pt x="2809850" y="0"/>
                </a:lnTo>
                <a:cubicBezTo>
                  <a:pt x="2915073" y="0"/>
                  <a:pt x="3000374" y="85301"/>
                  <a:pt x="3000374" y="190524"/>
                </a:cubicBezTo>
                <a:lnTo>
                  <a:pt x="3000374" y="1714714"/>
                </a:lnTo>
                <a:cubicBezTo>
                  <a:pt x="3000374" y="1819937"/>
                  <a:pt x="2915073" y="1905238"/>
                  <a:pt x="2809850" y="1905238"/>
                </a:cubicBezTo>
                <a:lnTo>
                  <a:pt x="190524" y="1905238"/>
                </a:lnTo>
                <a:cubicBezTo>
                  <a:pt x="85301" y="1905238"/>
                  <a:pt x="0" y="1819937"/>
                  <a:pt x="0" y="1714714"/>
                </a:cubicBezTo>
                <a:lnTo>
                  <a:pt x="0" y="190524"/>
                </a:ln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7243" tIns="147243" rIns="147243" bIns="147243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AT" sz="2400" kern="1200"/>
              <a:t>Attempts to avoid vendor lock-in</a:t>
            </a:r>
            <a:endParaRPr lang="en-US" sz="2400" kern="12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3BE49-A0F8-C690-2AA7-BEEF0BE19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</p:spTree>
    <p:extLst>
      <p:ext uri="{BB962C8B-B14F-4D97-AF65-F5344CB8AC3E}">
        <p14:creationId xmlns:p14="http://schemas.microsoft.com/office/powerpoint/2010/main" val="2819725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156A1D-D01A-499F-F5F3-BAA5C2935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62E0D2-7642-06C3-38D4-524CE73A6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688" y="90848"/>
            <a:ext cx="5720624" cy="667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00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E913B2-CB4C-3EC7-7B4C-CF7F2825C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73F56BB-D287-DB77-0C60-60715E606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039" y="841532"/>
            <a:ext cx="6209923" cy="51749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80CC9E-EF6E-2859-4160-2BAF394C3863}"/>
              </a:ext>
            </a:extLst>
          </p:cNvPr>
          <p:cNvSpPr txBox="1">
            <a:spLocks/>
          </p:cNvSpPr>
          <p:nvPr/>
        </p:nvSpPr>
        <p:spPr>
          <a:xfrm>
            <a:off x="3916561" y="80962"/>
            <a:ext cx="4358879" cy="6318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T" sz="2400" dirty="0"/>
              <a:t>Vendor-specific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86093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85651818-F519-6CC3-6865-E8DB230968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B7A4D-A0E8-22AD-20A0-9EA761CDE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Péter Ferenc Gyarmati, 2022. 12. 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761B15-C433-40FE-BB67-ECF17E50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7974"/>
            <a:ext cx="12192001" cy="3608431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CA804-735A-8C55-2784-CD70733B1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110032"/>
            <a:ext cx="10668000" cy="1985963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</a:rPr>
              <a:t>Modeling with 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 err="1">
                <a:solidFill>
                  <a:srgbClr val="FFFFFF"/>
                </a:solidFill>
              </a:rPr>
              <a:t>OpenTOSCA</a:t>
            </a:r>
            <a:endParaRPr lang="en-US" sz="8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705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A64B-1DE4-08FA-5AA8-DCB80805B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87383"/>
            <a:ext cx="9144000" cy="1263649"/>
          </a:xfrm>
        </p:spPr>
        <p:txBody>
          <a:bodyPr>
            <a:normAutofit/>
          </a:bodyPr>
          <a:lstStyle/>
          <a:p>
            <a:r>
              <a:rPr lang="en-AT" dirty="0"/>
              <a:t>Created OpenTOSCA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E6C33-5AF4-CE61-865F-49EF4C066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324770-E121-FC3A-5747-DA6FE2CE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2" y="1170386"/>
            <a:ext cx="3971109" cy="5290739"/>
          </a:xfrm>
          <a:prstGeom prst="rect">
            <a:avLst/>
          </a:prstGeom>
        </p:spPr>
      </p:pic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32E8C6F-15D8-9C17-8290-C2022203F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243" y="1176927"/>
            <a:ext cx="4127500" cy="635000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A0F544-2105-3C87-EADD-B561148B8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243" y="1805577"/>
            <a:ext cx="41275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07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A64B-1DE4-08FA-5AA8-DCB80805B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87383"/>
            <a:ext cx="9144000" cy="1263649"/>
          </a:xfrm>
        </p:spPr>
        <p:txBody>
          <a:bodyPr>
            <a:normAutofit/>
          </a:bodyPr>
          <a:lstStyle/>
          <a:p>
            <a:r>
              <a:rPr lang="en-AT" dirty="0"/>
              <a:t>Created OpenTOSCA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E6C33-5AF4-CE61-865F-49EF4C066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A0B787F-E3B9-5D13-DFD4-7F2344B2A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473" y="2172516"/>
            <a:ext cx="8343054" cy="251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7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2BB19-05C9-84C2-4CDF-19E89F73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anchor="b">
            <a:normAutofit/>
          </a:bodyPr>
          <a:lstStyle/>
          <a:p>
            <a:r>
              <a:rPr lang="en-AT" dirty="0"/>
              <a:t>Rationale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8285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B90C2E-69FC-E61A-2C50-893064B6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Péter Ferenc Gyarmati, 2022. 12. 15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128BB626-DDDF-6EE1-8EB5-D39EDF1A7CBD}"/>
              </a:ext>
            </a:extLst>
          </p:cNvPr>
          <p:cNvSpPr/>
          <p:nvPr/>
        </p:nvSpPr>
        <p:spPr>
          <a:xfrm>
            <a:off x="5334000" y="767369"/>
            <a:ext cx="6096000" cy="0"/>
          </a:xfrm>
          <a:prstGeom prst="line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937F529-0E70-FC0F-0082-6278B31777B4}"/>
              </a:ext>
            </a:extLst>
          </p:cNvPr>
          <p:cNvSpPr/>
          <p:nvPr/>
        </p:nvSpPr>
        <p:spPr>
          <a:xfrm>
            <a:off x="5334000" y="767369"/>
            <a:ext cx="6096000" cy="1065595"/>
          </a:xfrm>
          <a:custGeom>
            <a:avLst/>
            <a:gdLst>
              <a:gd name="connsiteX0" fmla="*/ 0 w 6096000"/>
              <a:gd name="connsiteY0" fmla="*/ 0 h 1065595"/>
              <a:gd name="connsiteX1" fmla="*/ 6096000 w 6096000"/>
              <a:gd name="connsiteY1" fmla="*/ 0 h 1065595"/>
              <a:gd name="connsiteX2" fmla="*/ 6096000 w 6096000"/>
              <a:gd name="connsiteY2" fmla="*/ 1065595 h 1065595"/>
              <a:gd name="connsiteX3" fmla="*/ 0 w 6096000"/>
              <a:gd name="connsiteY3" fmla="*/ 1065595 h 1065595"/>
              <a:gd name="connsiteX4" fmla="*/ 0 w 6096000"/>
              <a:gd name="connsiteY4" fmla="*/ 0 h 10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065595">
                <a:moveTo>
                  <a:pt x="0" y="0"/>
                </a:moveTo>
                <a:lnTo>
                  <a:pt x="6096000" y="0"/>
                </a:lnTo>
                <a:lnTo>
                  <a:pt x="6096000" y="1065595"/>
                </a:lnTo>
                <a:lnTo>
                  <a:pt x="0" y="10655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80010" bIns="80010" numCol="1" spcCol="1270" anchor="t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100" b="0" i="0" kern="1200" dirty="0"/>
              <a:t>Online selling is becoming more popular.</a:t>
            </a:r>
            <a:endParaRPr lang="en-US" sz="2100" kern="1200" dirty="0"/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EB9CF1F5-CA62-B590-E12E-5CAB15F30074}"/>
              </a:ext>
            </a:extLst>
          </p:cNvPr>
          <p:cNvSpPr/>
          <p:nvPr/>
        </p:nvSpPr>
        <p:spPr>
          <a:xfrm>
            <a:off x="5334000" y="1832965"/>
            <a:ext cx="6096000" cy="0"/>
          </a:xfrm>
          <a:prstGeom prst="line">
            <a:avLst/>
          </a:prstGeom>
        </p:spPr>
        <p:style>
          <a:lnRef idx="2">
            <a:schemeClr val="accent2">
              <a:hueOff val="366796"/>
              <a:satOff val="-1850"/>
              <a:lumOff val="-343"/>
              <a:alphaOff val="0"/>
            </a:schemeClr>
          </a:lnRef>
          <a:fillRef idx="1">
            <a:schemeClr val="accent2">
              <a:hueOff val="366796"/>
              <a:satOff val="-1850"/>
              <a:lumOff val="-343"/>
              <a:alphaOff val="0"/>
            </a:schemeClr>
          </a:fillRef>
          <a:effectRef idx="0">
            <a:schemeClr val="accent2">
              <a:hueOff val="366796"/>
              <a:satOff val="-1850"/>
              <a:lumOff val="-343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6DD3DD1-5BFC-DC95-B032-1713EA79BE9C}"/>
              </a:ext>
            </a:extLst>
          </p:cNvPr>
          <p:cNvSpPr/>
          <p:nvPr/>
        </p:nvSpPr>
        <p:spPr>
          <a:xfrm>
            <a:off x="5334000" y="1832965"/>
            <a:ext cx="6096000" cy="1065595"/>
          </a:xfrm>
          <a:custGeom>
            <a:avLst/>
            <a:gdLst>
              <a:gd name="connsiteX0" fmla="*/ 0 w 6096000"/>
              <a:gd name="connsiteY0" fmla="*/ 0 h 1065595"/>
              <a:gd name="connsiteX1" fmla="*/ 6096000 w 6096000"/>
              <a:gd name="connsiteY1" fmla="*/ 0 h 1065595"/>
              <a:gd name="connsiteX2" fmla="*/ 6096000 w 6096000"/>
              <a:gd name="connsiteY2" fmla="*/ 1065595 h 1065595"/>
              <a:gd name="connsiteX3" fmla="*/ 0 w 6096000"/>
              <a:gd name="connsiteY3" fmla="*/ 1065595 h 1065595"/>
              <a:gd name="connsiteX4" fmla="*/ 0 w 6096000"/>
              <a:gd name="connsiteY4" fmla="*/ 0 h 10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065595">
                <a:moveTo>
                  <a:pt x="0" y="0"/>
                </a:moveTo>
                <a:lnTo>
                  <a:pt x="6096000" y="0"/>
                </a:lnTo>
                <a:lnTo>
                  <a:pt x="6096000" y="1065595"/>
                </a:lnTo>
                <a:lnTo>
                  <a:pt x="0" y="10655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80010" bIns="80010" numCol="1" spcCol="1270" anchor="t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100" b="0" i="0" kern="1200" dirty="0"/>
              <a:t>Small and medium businesses face high barriers to entry in the market</a:t>
            </a:r>
            <a:endParaRPr lang="en-US" sz="2100" kern="1200" dirty="0"/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E9D685D2-C5BD-9AA9-064F-BB74772038B9}"/>
              </a:ext>
            </a:extLst>
          </p:cNvPr>
          <p:cNvSpPr/>
          <p:nvPr/>
        </p:nvSpPr>
        <p:spPr>
          <a:xfrm>
            <a:off x="5334000" y="2898561"/>
            <a:ext cx="6096000" cy="0"/>
          </a:xfrm>
          <a:prstGeom prst="line">
            <a:avLst/>
          </a:prstGeom>
        </p:spPr>
        <p:style>
          <a:lnRef idx="2">
            <a:schemeClr val="accent2">
              <a:hueOff val="733592"/>
              <a:satOff val="-3700"/>
              <a:lumOff val="-686"/>
              <a:alphaOff val="0"/>
            </a:schemeClr>
          </a:lnRef>
          <a:fillRef idx="1">
            <a:schemeClr val="accent2">
              <a:hueOff val="733592"/>
              <a:satOff val="-3700"/>
              <a:lumOff val="-686"/>
              <a:alphaOff val="0"/>
            </a:schemeClr>
          </a:fillRef>
          <a:effectRef idx="0">
            <a:schemeClr val="accent2">
              <a:hueOff val="733592"/>
              <a:satOff val="-3700"/>
              <a:lumOff val="-686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CF34B8E-9654-BF6F-0F86-7B290670F90C}"/>
              </a:ext>
            </a:extLst>
          </p:cNvPr>
          <p:cNvSpPr/>
          <p:nvPr/>
        </p:nvSpPr>
        <p:spPr>
          <a:xfrm>
            <a:off x="5334000" y="2898561"/>
            <a:ext cx="6096000" cy="1065595"/>
          </a:xfrm>
          <a:custGeom>
            <a:avLst/>
            <a:gdLst>
              <a:gd name="connsiteX0" fmla="*/ 0 w 6096000"/>
              <a:gd name="connsiteY0" fmla="*/ 0 h 1065595"/>
              <a:gd name="connsiteX1" fmla="*/ 6096000 w 6096000"/>
              <a:gd name="connsiteY1" fmla="*/ 0 h 1065595"/>
              <a:gd name="connsiteX2" fmla="*/ 6096000 w 6096000"/>
              <a:gd name="connsiteY2" fmla="*/ 1065595 h 1065595"/>
              <a:gd name="connsiteX3" fmla="*/ 0 w 6096000"/>
              <a:gd name="connsiteY3" fmla="*/ 1065595 h 1065595"/>
              <a:gd name="connsiteX4" fmla="*/ 0 w 6096000"/>
              <a:gd name="connsiteY4" fmla="*/ 0 h 10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065595">
                <a:moveTo>
                  <a:pt x="0" y="0"/>
                </a:moveTo>
                <a:lnTo>
                  <a:pt x="6096000" y="0"/>
                </a:lnTo>
                <a:lnTo>
                  <a:pt x="6096000" y="1065595"/>
                </a:lnTo>
                <a:lnTo>
                  <a:pt x="0" y="10655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80010" bIns="80010" numCol="1" spcCol="1270" anchor="t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100" b="0" i="0" kern="1200"/>
              <a:t>E-commerce marketplaces offer a solution by providing a platform for vendors to list and sell their products</a:t>
            </a:r>
            <a:endParaRPr lang="en-US" sz="2100" kern="1200"/>
          </a:p>
        </p:txBody>
      </p:sp>
      <p:sp>
        <p:nvSpPr>
          <p:cNvPr id="16" name="Straight Connector 15">
            <a:extLst>
              <a:ext uri="{FF2B5EF4-FFF2-40B4-BE49-F238E27FC236}">
                <a16:creationId xmlns:a16="http://schemas.microsoft.com/office/drawing/2014/main" id="{3A111117-85FE-58F5-1031-334CA95187B1}"/>
              </a:ext>
            </a:extLst>
          </p:cNvPr>
          <p:cNvSpPr/>
          <p:nvPr/>
        </p:nvSpPr>
        <p:spPr>
          <a:xfrm>
            <a:off x="5334000" y="3964156"/>
            <a:ext cx="6096000" cy="0"/>
          </a:xfrm>
          <a:prstGeom prst="line">
            <a:avLst/>
          </a:prstGeom>
        </p:spPr>
        <p:style>
          <a:lnRef idx="2">
            <a:schemeClr val="accent2">
              <a:hueOff val="1100388"/>
              <a:satOff val="-5551"/>
              <a:lumOff val="-1029"/>
              <a:alphaOff val="0"/>
            </a:schemeClr>
          </a:lnRef>
          <a:fillRef idx="1">
            <a:schemeClr val="accent2">
              <a:hueOff val="1100388"/>
              <a:satOff val="-5551"/>
              <a:lumOff val="-1029"/>
              <a:alphaOff val="0"/>
            </a:schemeClr>
          </a:fillRef>
          <a:effectRef idx="0">
            <a:schemeClr val="accent2">
              <a:hueOff val="1100388"/>
              <a:satOff val="-5551"/>
              <a:lumOff val="-1029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BF104E7-9AD3-9E4A-41FA-19B4E930056A}"/>
              </a:ext>
            </a:extLst>
          </p:cNvPr>
          <p:cNvSpPr/>
          <p:nvPr/>
        </p:nvSpPr>
        <p:spPr>
          <a:xfrm>
            <a:off x="5334000" y="3964156"/>
            <a:ext cx="6096000" cy="1065595"/>
          </a:xfrm>
          <a:custGeom>
            <a:avLst/>
            <a:gdLst>
              <a:gd name="connsiteX0" fmla="*/ 0 w 6096000"/>
              <a:gd name="connsiteY0" fmla="*/ 0 h 1065595"/>
              <a:gd name="connsiteX1" fmla="*/ 6096000 w 6096000"/>
              <a:gd name="connsiteY1" fmla="*/ 0 h 1065595"/>
              <a:gd name="connsiteX2" fmla="*/ 6096000 w 6096000"/>
              <a:gd name="connsiteY2" fmla="*/ 1065595 h 1065595"/>
              <a:gd name="connsiteX3" fmla="*/ 0 w 6096000"/>
              <a:gd name="connsiteY3" fmla="*/ 1065595 h 1065595"/>
              <a:gd name="connsiteX4" fmla="*/ 0 w 6096000"/>
              <a:gd name="connsiteY4" fmla="*/ 0 h 10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065595">
                <a:moveTo>
                  <a:pt x="0" y="0"/>
                </a:moveTo>
                <a:lnTo>
                  <a:pt x="6096000" y="0"/>
                </a:lnTo>
                <a:lnTo>
                  <a:pt x="6096000" y="1065595"/>
                </a:lnTo>
                <a:lnTo>
                  <a:pt x="0" y="10655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80010" bIns="80010" numCol="1" spcCol="1270" anchor="t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100" b="0" i="0" kern="1200"/>
              <a:t>The marketplace takes a commission on each sale and handles platform development and maintenance</a:t>
            </a:r>
            <a:endParaRPr lang="en-US" sz="2100" kern="1200"/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780115C0-37A9-D66B-2E6E-D9524CDD24E1}"/>
              </a:ext>
            </a:extLst>
          </p:cNvPr>
          <p:cNvSpPr/>
          <p:nvPr/>
        </p:nvSpPr>
        <p:spPr>
          <a:xfrm>
            <a:off x="5334000" y="5029752"/>
            <a:ext cx="6096000" cy="0"/>
          </a:xfrm>
          <a:prstGeom prst="line">
            <a:avLst/>
          </a:prstGeom>
        </p:spPr>
        <p:style>
          <a:lnRef idx="2">
            <a:schemeClr val="accent2">
              <a:hueOff val="1467184"/>
              <a:satOff val="-7401"/>
              <a:lumOff val="-1372"/>
              <a:alphaOff val="0"/>
            </a:schemeClr>
          </a:lnRef>
          <a:fillRef idx="1">
            <a:schemeClr val="accent2">
              <a:hueOff val="1467184"/>
              <a:satOff val="-7401"/>
              <a:lumOff val="-1372"/>
              <a:alphaOff val="0"/>
            </a:schemeClr>
          </a:fillRef>
          <a:effectRef idx="0">
            <a:schemeClr val="accent2">
              <a:hueOff val="1467184"/>
              <a:satOff val="-7401"/>
              <a:lumOff val="-1372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FCE03CF9-E1E9-6F0F-4224-EAE4CC53646A}"/>
              </a:ext>
            </a:extLst>
          </p:cNvPr>
          <p:cNvSpPr/>
          <p:nvPr/>
        </p:nvSpPr>
        <p:spPr>
          <a:xfrm>
            <a:off x="5334000" y="5029752"/>
            <a:ext cx="6096000" cy="1065595"/>
          </a:xfrm>
          <a:custGeom>
            <a:avLst/>
            <a:gdLst>
              <a:gd name="connsiteX0" fmla="*/ 0 w 6096000"/>
              <a:gd name="connsiteY0" fmla="*/ 0 h 1065595"/>
              <a:gd name="connsiteX1" fmla="*/ 6096000 w 6096000"/>
              <a:gd name="connsiteY1" fmla="*/ 0 h 1065595"/>
              <a:gd name="connsiteX2" fmla="*/ 6096000 w 6096000"/>
              <a:gd name="connsiteY2" fmla="*/ 1065595 h 1065595"/>
              <a:gd name="connsiteX3" fmla="*/ 0 w 6096000"/>
              <a:gd name="connsiteY3" fmla="*/ 1065595 h 1065595"/>
              <a:gd name="connsiteX4" fmla="*/ 0 w 6096000"/>
              <a:gd name="connsiteY4" fmla="*/ 0 h 1065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1065595">
                <a:moveTo>
                  <a:pt x="0" y="0"/>
                </a:moveTo>
                <a:lnTo>
                  <a:pt x="6096000" y="0"/>
                </a:lnTo>
                <a:lnTo>
                  <a:pt x="6096000" y="1065595"/>
                </a:lnTo>
                <a:lnTo>
                  <a:pt x="0" y="106559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80010" bIns="80010" numCol="1" spcCol="1270" anchor="t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100" b="0" i="0" kern="1200" dirty="0"/>
              <a:t>The marketplace also provides advertising and review capabilities for vendors and buyers</a:t>
            </a:r>
            <a:endParaRPr lang="en-US" sz="2100" kern="1200" dirty="0"/>
          </a:p>
        </p:txBody>
      </p:sp>
    </p:spTree>
    <p:extLst>
      <p:ext uri="{BB962C8B-B14F-4D97-AF65-F5344CB8AC3E}">
        <p14:creationId xmlns:p14="http://schemas.microsoft.com/office/powerpoint/2010/main" val="3718599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5" grpId="0"/>
      <p:bldP spid="17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E913B2-CB4C-3EC7-7B4C-CF7F2825C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FCD0A3C-3A1A-212D-E97E-B61317BC4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94" y="770973"/>
            <a:ext cx="9248143" cy="5313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C91957-79B8-91FC-9E23-A55A875468C6}"/>
              </a:ext>
            </a:extLst>
          </p:cNvPr>
          <p:cNvSpPr txBox="1">
            <a:spLocks/>
          </p:cNvSpPr>
          <p:nvPr/>
        </p:nvSpPr>
        <p:spPr>
          <a:xfrm>
            <a:off x="3916561" y="80962"/>
            <a:ext cx="4358879" cy="6318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T" sz="2400" dirty="0"/>
              <a:t>OpenTOSCA Topology</a:t>
            </a:r>
            <a:br>
              <a:rPr lang="en-AT" sz="2400" dirty="0"/>
            </a:br>
            <a:r>
              <a:rPr lang="en-AT" sz="1800" i="1" dirty="0"/>
              <a:t>Edge</a:t>
            </a:r>
            <a:endParaRPr lang="en-AT" sz="2400" i="1" dirty="0"/>
          </a:p>
        </p:txBody>
      </p:sp>
    </p:spTree>
    <p:extLst>
      <p:ext uri="{BB962C8B-B14F-4D97-AF65-F5344CB8AC3E}">
        <p14:creationId xmlns:p14="http://schemas.microsoft.com/office/powerpoint/2010/main" val="4251068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E913B2-CB4C-3EC7-7B4C-CF7F2825C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5BDC5A9-18E6-DC1D-9E2B-5BA73BAE7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930" y="772200"/>
            <a:ext cx="9248141" cy="5313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25DDA4A-9CAF-B433-6F4E-711B529FDEC0}"/>
              </a:ext>
            </a:extLst>
          </p:cNvPr>
          <p:cNvSpPr txBox="1">
            <a:spLocks/>
          </p:cNvSpPr>
          <p:nvPr/>
        </p:nvSpPr>
        <p:spPr>
          <a:xfrm>
            <a:off x="3916561" y="80962"/>
            <a:ext cx="4358879" cy="6318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T" sz="2400" dirty="0"/>
              <a:t>OpenTOSCA Topology</a:t>
            </a:r>
            <a:br>
              <a:rPr lang="en-AT" sz="2400" dirty="0"/>
            </a:br>
            <a:r>
              <a:rPr lang="en-AT" sz="1800" i="1" dirty="0"/>
              <a:t>Cloud</a:t>
            </a:r>
            <a:endParaRPr lang="en-AT" sz="2400" i="1" dirty="0"/>
          </a:p>
        </p:txBody>
      </p:sp>
    </p:spTree>
    <p:extLst>
      <p:ext uri="{BB962C8B-B14F-4D97-AF65-F5344CB8AC3E}">
        <p14:creationId xmlns:p14="http://schemas.microsoft.com/office/powerpoint/2010/main" val="2730105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5B1B9-62A8-AB60-BDBF-6609AF31C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62" r="1" b="12764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6E39F-263B-73E5-DA09-83248448D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151017"/>
            <a:ext cx="10668000" cy="198596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</a:rPr>
              <a:t>Discussion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31BB5A-2BC9-C53F-B9DC-82E3402E0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Péter Ferenc Gyarmati, 2022. 12. 15</a:t>
            </a:r>
          </a:p>
        </p:txBody>
      </p:sp>
    </p:spTree>
    <p:extLst>
      <p:ext uri="{BB962C8B-B14F-4D97-AF65-F5344CB8AC3E}">
        <p14:creationId xmlns:p14="http://schemas.microsoft.com/office/powerpoint/2010/main" val="28172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8A04F4-7883-89A7-E8BE-C828CC8EB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82595"/>
            <a:ext cx="5334000" cy="2727367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r>
              <a:rPr lang="en-US" sz="6800" dirty="0"/>
              <a:t>Thank you for your attention!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202FA-AEE1-5B33-27D0-D8C411FD9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rPr>
              <a:t>Péter Ferenc Gyarmati, 2022. 12. 15</a:t>
            </a:r>
          </a:p>
        </p:txBody>
      </p:sp>
    </p:spTree>
    <p:extLst>
      <p:ext uri="{BB962C8B-B14F-4D97-AF65-F5344CB8AC3E}">
        <p14:creationId xmlns:p14="http://schemas.microsoft.com/office/powerpoint/2010/main" val="1684867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E913B2-CB4C-3EC7-7B4C-CF7F2825C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80CC9E-EF6E-2859-4160-2BAF394C3863}"/>
              </a:ext>
            </a:extLst>
          </p:cNvPr>
          <p:cNvSpPr txBox="1">
            <a:spLocks/>
          </p:cNvSpPr>
          <p:nvPr/>
        </p:nvSpPr>
        <p:spPr>
          <a:xfrm>
            <a:off x="3916561" y="80962"/>
            <a:ext cx="4358879" cy="6318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T" sz="3600" dirty="0"/>
              <a:t>References</a:t>
            </a:r>
            <a:endParaRPr lang="en-AT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345CD-92D5-91AB-BCFA-F66FC85E8D5D}"/>
              </a:ext>
            </a:extLst>
          </p:cNvPr>
          <p:cNvSpPr txBox="1"/>
          <p:nvPr/>
        </p:nvSpPr>
        <p:spPr>
          <a:xfrm>
            <a:off x="905691" y="1576251"/>
            <a:ext cx="749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i="1" dirty="0">
                <a:hlinkClick r:id="rId2"/>
              </a:rPr>
              <a:t>https://dub.sh/11913446-cloud-arch</a:t>
            </a:r>
            <a:endParaRPr lang="en-GB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https://miro.medium.com/max/7746/1*Iq5850WkFXq1BoDEKE2RDw.png</a:t>
            </a:r>
            <a:endParaRPr lang="en-GB" dirty="0"/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6C55C204-D0A6-2185-DD9B-7C569D538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537" y="321443"/>
            <a:ext cx="1414509" cy="141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5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97F6D-5C71-7640-2881-5F31126A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Functional Requirements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30ADB8-1090-78CE-AC32-AEF685DEBEBB}"/>
              </a:ext>
            </a:extLst>
          </p:cNvPr>
          <p:cNvGrpSpPr/>
          <p:nvPr/>
        </p:nvGrpSpPr>
        <p:grpSpPr>
          <a:xfrm>
            <a:off x="765646" y="3288766"/>
            <a:ext cx="10660707" cy="1184523"/>
            <a:chOff x="765646" y="3288766"/>
            <a:chExt cx="10660707" cy="1184523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B73D5B8-BCF4-F9DF-B6A6-25E89EE08473}"/>
                </a:ext>
              </a:extLst>
            </p:cNvPr>
            <p:cNvSpPr/>
            <p:nvPr/>
          </p:nvSpPr>
          <p:spPr>
            <a:xfrm>
              <a:off x="765646" y="3288766"/>
              <a:ext cx="1974205" cy="1184523"/>
            </a:xfrm>
            <a:custGeom>
              <a:avLst/>
              <a:gdLst>
                <a:gd name="connsiteX0" fmla="*/ 0 w 1974205"/>
                <a:gd name="connsiteY0" fmla="*/ 0 h 1184523"/>
                <a:gd name="connsiteX1" fmla="*/ 1974205 w 1974205"/>
                <a:gd name="connsiteY1" fmla="*/ 0 h 1184523"/>
                <a:gd name="connsiteX2" fmla="*/ 1974205 w 1974205"/>
                <a:gd name="connsiteY2" fmla="*/ 1184523 h 1184523"/>
                <a:gd name="connsiteX3" fmla="*/ 0 w 1974205"/>
                <a:gd name="connsiteY3" fmla="*/ 1184523 h 1184523"/>
                <a:gd name="connsiteX4" fmla="*/ 0 w 1974205"/>
                <a:gd name="connsiteY4" fmla="*/ 0 h 118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205" h="1184523">
                  <a:moveTo>
                    <a:pt x="0" y="0"/>
                  </a:moveTo>
                  <a:lnTo>
                    <a:pt x="1974205" y="0"/>
                  </a:lnTo>
                  <a:lnTo>
                    <a:pt x="1974205" y="1184523"/>
                  </a:lnTo>
                  <a:lnTo>
                    <a:pt x="0" y="118452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kern="1200"/>
                <a:t>Customers can register and login to the system</a:t>
              </a:r>
              <a:endParaRPr lang="en-US" sz="1300" kern="12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36D4AE0-1884-0474-3B00-389586A980AE}"/>
                </a:ext>
              </a:extLst>
            </p:cNvPr>
            <p:cNvSpPr/>
            <p:nvPr/>
          </p:nvSpPr>
          <p:spPr>
            <a:xfrm>
              <a:off x="2937271" y="3288766"/>
              <a:ext cx="1974205" cy="1184523"/>
            </a:xfrm>
            <a:custGeom>
              <a:avLst/>
              <a:gdLst>
                <a:gd name="connsiteX0" fmla="*/ 0 w 1974205"/>
                <a:gd name="connsiteY0" fmla="*/ 0 h 1184523"/>
                <a:gd name="connsiteX1" fmla="*/ 1974205 w 1974205"/>
                <a:gd name="connsiteY1" fmla="*/ 0 h 1184523"/>
                <a:gd name="connsiteX2" fmla="*/ 1974205 w 1974205"/>
                <a:gd name="connsiteY2" fmla="*/ 1184523 h 1184523"/>
                <a:gd name="connsiteX3" fmla="*/ 0 w 1974205"/>
                <a:gd name="connsiteY3" fmla="*/ 1184523 h 1184523"/>
                <a:gd name="connsiteX4" fmla="*/ 0 w 1974205"/>
                <a:gd name="connsiteY4" fmla="*/ 0 h 118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205" h="1184523">
                  <a:moveTo>
                    <a:pt x="0" y="0"/>
                  </a:moveTo>
                  <a:lnTo>
                    <a:pt x="1974205" y="0"/>
                  </a:lnTo>
                  <a:lnTo>
                    <a:pt x="1974205" y="1184523"/>
                  </a:lnTo>
                  <a:lnTo>
                    <a:pt x="0" y="118452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163541"/>
                <a:satOff val="683"/>
                <a:lumOff val="-87"/>
                <a:alphaOff val="0"/>
              </a:schemeClr>
            </a:fillRef>
            <a:effectRef idx="0">
              <a:schemeClr val="accent5">
                <a:hueOff val="163541"/>
                <a:satOff val="683"/>
                <a:lumOff val="-8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kern="1200"/>
                <a:t>Vendors can register and list their products</a:t>
              </a:r>
              <a:endParaRPr lang="en-US" sz="1300" kern="12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36AB8CC-DEF2-2AAB-58C8-EDE26278594E}"/>
                </a:ext>
              </a:extLst>
            </p:cNvPr>
            <p:cNvSpPr/>
            <p:nvPr/>
          </p:nvSpPr>
          <p:spPr>
            <a:xfrm>
              <a:off x="5108897" y="3288766"/>
              <a:ext cx="1974205" cy="1184523"/>
            </a:xfrm>
            <a:custGeom>
              <a:avLst/>
              <a:gdLst>
                <a:gd name="connsiteX0" fmla="*/ 0 w 1974205"/>
                <a:gd name="connsiteY0" fmla="*/ 0 h 1184523"/>
                <a:gd name="connsiteX1" fmla="*/ 1974205 w 1974205"/>
                <a:gd name="connsiteY1" fmla="*/ 0 h 1184523"/>
                <a:gd name="connsiteX2" fmla="*/ 1974205 w 1974205"/>
                <a:gd name="connsiteY2" fmla="*/ 1184523 h 1184523"/>
                <a:gd name="connsiteX3" fmla="*/ 0 w 1974205"/>
                <a:gd name="connsiteY3" fmla="*/ 1184523 h 1184523"/>
                <a:gd name="connsiteX4" fmla="*/ 0 w 1974205"/>
                <a:gd name="connsiteY4" fmla="*/ 0 h 118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205" h="1184523">
                  <a:moveTo>
                    <a:pt x="0" y="0"/>
                  </a:moveTo>
                  <a:lnTo>
                    <a:pt x="1974205" y="0"/>
                  </a:lnTo>
                  <a:lnTo>
                    <a:pt x="1974205" y="1184523"/>
                  </a:lnTo>
                  <a:lnTo>
                    <a:pt x="0" y="118452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327082"/>
                <a:satOff val="1367"/>
                <a:lumOff val="-174"/>
                <a:alphaOff val="0"/>
              </a:schemeClr>
            </a:fillRef>
            <a:effectRef idx="0">
              <a:schemeClr val="accent5">
                <a:hueOff val="327082"/>
                <a:satOff val="1367"/>
                <a:lumOff val="-17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kern="1200"/>
                <a:t>Vendors can promote their products for a period of time</a:t>
              </a:r>
              <a:endParaRPr lang="en-US" sz="1300" kern="12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21CA33D-AB0D-76A0-50B8-31AEEC84DC79}"/>
                </a:ext>
              </a:extLst>
            </p:cNvPr>
            <p:cNvSpPr/>
            <p:nvPr/>
          </p:nvSpPr>
          <p:spPr>
            <a:xfrm>
              <a:off x="7280523" y="3288766"/>
              <a:ext cx="1974205" cy="1184523"/>
            </a:xfrm>
            <a:custGeom>
              <a:avLst/>
              <a:gdLst>
                <a:gd name="connsiteX0" fmla="*/ 0 w 1974205"/>
                <a:gd name="connsiteY0" fmla="*/ 0 h 1184523"/>
                <a:gd name="connsiteX1" fmla="*/ 1974205 w 1974205"/>
                <a:gd name="connsiteY1" fmla="*/ 0 h 1184523"/>
                <a:gd name="connsiteX2" fmla="*/ 1974205 w 1974205"/>
                <a:gd name="connsiteY2" fmla="*/ 1184523 h 1184523"/>
                <a:gd name="connsiteX3" fmla="*/ 0 w 1974205"/>
                <a:gd name="connsiteY3" fmla="*/ 1184523 h 1184523"/>
                <a:gd name="connsiteX4" fmla="*/ 0 w 1974205"/>
                <a:gd name="connsiteY4" fmla="*/ 0 h 118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205" h="1184523">
                  <a:moveTo>
                    <a:pt x="0" y="0"/>
                  </a:moveTo>
                  <a:lnTo>
                    <a:pt x="1974205" y="0"/>
                  </a:lnTo>
                  <a:lnTo>
                    <a:pt x="1974205" y="1184523"/>
                  </a:lnTo>
                  <a:lnTo>
                    <a:pt x="0" y="118452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490623"/>
                <a:satOff val="2050"/>
                <a:lumOff val="-262"/>
                <a:alphaOff val="0"/>
              </a:schemeClr>
            </a:fillRef>
            <a:effectRef idx="0">
              <a:schemeClr val="accent5">
                <a:hueOff val="490623"/>
                <a:satOff val="2050"/>
                <a:lumOff val="-26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kern="1200"/>
                <a:t>Promoted products appear for users automatically based on their preferences and real-time interactions with the system</a:t>
              </a:r>
              <a:endParaRPr lang="en-US" sz="1300" kern="1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B94F949-66C8-59F3-162A-DFE2369FBD39}"/>
                </a:ext>
              </a:extLst>
            </p:cNvPr>
            <p:cNvSpPr/>
            <p:nvPr/>
          </p:nvSpPr>
          <p:spPr>
            <a:xfrm>
              <a:off x="9452148" y="3288766"/>
              <a:ext cx="1974205" cy="1184523"/>
            </a:xfrm>
            <a:custGeom>
              <a:avLst/>
              <a:gdLst>
                <a:gd name="connsiteX0" fmla="*/ 0 w 1974205"/>
                <a:gd name="connsiteY0" fmla="*/ 0 h 1184523"/>
                <a:gd name="connsiteX1" fmla="*/ 1974205 w 1974205"/>
                <a:gd name="connsiteY1" fmla="*/ 0 h 1184523"/>
                <a:gd name="connsiteX2" fmla="*/ 1974205 w 1974205"/>
                <a:gd name="connsiteY2" fmla="*/ 1184523 h 1184523"/>
                <a:gd name="connsiteX3" fmla="*/ 0 w 1974205"/>
                <a:gd name="connsiteY3" fmla="*/ 1184523 h 1184523"/>
                <a:gd name="connsiteX4" fmla="*/ 0 w 1974205"/>
                <a:gd name="connsiteY4" fmla="*/ 0 h 118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205" h="1184523">
                  <a:moveTo>
                    <a:pt x="0" y="0"/>
                  </a:moveTo>
                  <a:lnTo>
                    <a:pt x="1974205" y="0"/>
                  </a:lnTo>
                  <a:lnTo>
                    <a:pt x="1974205" y="1184523"/>
                  </a:lnTo>
                  <a:lnTo>
                    <a:pt x="0" y="118452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654164"/>
                <a:satOff val="2733"/>
                <a:lumOff val="-349"/>
                <a:alphaOff val="0"/>
              </a:schemeClr>
            </a:fillRef>
            <a:effectRef idx="0">
              <a:schemeClr val="accent5">
                <a:hueOff val="654164"/>
                <a:satOff val="2733"/>
                <a:lumOff val="-34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kern="1200"/>
                <a:t>Customers can search for products and observe them in detail, with support for image recognition</a:t>
              </a:r>
              <a:endParaRPr lang="en-US" sz="1300" kern="12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430C61-B00D-90B6-72CB-3D3DB86C763E}"/>
              </a:ext>
            </a:extLst>
          </p:cNvPr>
          <p:cNvGrpSpPr/>
          <p:nvPr/>
        </p:nvGrpSpPr>
        <p:grpSpPr>
          <a:xfrm>
            <a:off x="765646" y="4670709"/>
            <a:ext cx="10660707" cy="1184523"/>
            <a:chOff x="765646" y="4670709"/>
            <a:chExt cx="10660707" cy="118452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576D2EE-BCF6-D43F-7600-1C5F6BD8BFC6}"/>
                </a:ext>
              </a:extLst>
            </p:cNvPr>
            <p:cNvSpPr/>
            <p:nvPr/>
          </p:nvSpPr>
          <p:spPr>
            <a:xfrm>
              <a:off x="765646" y="4670709"/>
              <a:ext cx="1974205" cy="1184523"/>
            </a:xfrm>
            <a:custGeom>
              <a:avLst/>
              <a:gdLst>
                <a:gd name="connsiteX0" fmla="*/ 0 w 1974205"/>
                <a:gd name="connsiteY0" fmla="*/ 0 h 1184523"/>
                <a:gd name="connsiteX1" fmla="*/ 1974205 w 1974205"/>
                <a:gd name="connsiteY1" fmla="*/ 0 h 1184523"/>
                <a:gd name="connsiteX2" fmla="*/ 1974205 w 1974205"/>
                <a:gd name="connsiteY2" fmla="*/ 1184523 h 1184523"/>
                <a:gd name="connsiteX3" fmla="*/ 0 w 1974205"/>
                <a:gd name="connsiteY3" fmla="*/ 1184523 h 1184523"/>
                <a:gd name="connsiteX4" fmla="*/ 0 w 1974205"/>
                <a:gd name="connsiteY4" fmla="*/ 0 h 118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205" h="1184523">
                  <a:moveTo>
                    <a:pt x="0" y="0"/>
                  </a:moveTo>
                  <a:lnTo>
                    <a:pt x="1974205" y="0"/>
                  </a:lnTo>
                  <a:lnTo>
                    <a:pt x="1974205" y="1184523"/>
                  </a:lnTo>
                  <a:lnTo>
                    <a:pt x="0" y="118452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817706"/>
                <a:satOff val="3417"/>
                <a:lumOff val="-436"/>
                <a:alphaOff val="0"/>
              </a:schemeClr>
            </a:fillRef>
            <a:effectRef idx="0">
              <a:schemeClr val="accent5">
                <a:hueOff val="817706"/>
                <a:satOff val="3417"/>
                <a:lumOff val="-43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kern="1200" dirty="0"/>
                <a:t>Customers can buy products</a:t>
              </a:r>
              <a:endParaRPr lang="en-US" sz="1300" kern="120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CC6A689-2BED-2A67-C212-D31D8CA1AFD5}"/>
                </a:ext>
              </a:extLst>
            </p:cNvPr>
            <p:cNvSpPr/>
            <p:nvPr/>
          </p:nvSpPr>
          <p:spPr>
            <a:xfrm>
              <a:off x="2937271" y="4670709"/>
              <a:ext cx="1974205" cy="1184523"/>
            </a:xfrm>
            <a:custGeom>
              <a:avLst/>
              <a:gdLst>
                <a:gd name="connsiteX0" fmla="*/ 0 w 1974205"/>
                <a:gd name="connsiteY0" fmla="*/ 0 h 1184523"/>
                <a:gd name="connsiteX1" fmla="*/ 1974205 w 1974205"/>
                <a:gd name="connsiteY1" fmla="*/ 0 h 1184523"/>
                <a:gd name="connsiteX2" fmla="*/ 1974205 w 1974205"/>
                <a:gd name="connsiteY2" fmla="*/ 1184523 h 1184523"/>
                <a:gd name="connsiteX3" fmla="*/ 0 w 1974205"/>
                <a:gd name="connsiteY3" fmla="*/ 1184523 h 1184523"/>
                <a:gd name="connsiteX4" fmla="*/ 0 w 1974205"/>
                <a:gd name="connsiteY4" fmla="*/ 0 h 118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205" h="1184523">
                  <a:moveTo>
                    <a:pt x="0" y="0"/>
                  </a:moveTo>
                  <a:lnTo>
                    <a:pt x="1974205" y="0"/>
                  </a:lnTo>
                  <a:lnTo>
                    <a:pt x="1974205" y="1184523"/>
                  </a:lnTo>
                  <a:lnTo>
                    <a:pt x="0" y="118452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981247"/>
                <a:satOff val="4100"/>
                <a:lumOff val="-523"/>
                <a:alphaOff val="0"/>
              </a:schemeClr>
            </a:fillRef>
            <a:effectRef idx="0">
              <a:schemeClr val="accent5">
                <a:hueOff val="981247"/>
                <a:satOff val="4100"/>
                <a:lumOff val="-52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kern="1200"/>
                <a:t>Customers can choose from payment methods such as credit card, PayPal, and bank transfer</a:t>
              </a:r>
              <a:endParaRPr lang="en-US" sz="1300" kern="120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0975BEF-EB2C-4741-CEB9-72F8AC5F3CA3}"/>
                </a:ext>
              </a:extLst>
            </p:cNvPr>
            <p:cNvSpPr/>
            <p:nvPr/>
          </p:nvSpPr>
          <p:spPr>
            <a:xfrm>
              <a:off x="5108897" y="4670709"/>
              <a:ext cx="1974205" cy="1184523"/>
            </a:xfrm>
            <a:custGeom>
              <a:avLst/>
              <a:gdLst>
                <a:gd name="connsiteX0" fmla="*/ 0 w 1974205"/>
                <a:gd name="connsiteY0" fmla="*/ 0 h 1184523"/>
                <a:gd name="connsiteX1" fmla="*/ 1974205 w 1974205"/>
                <a:gd name="connsiteY1" fmla="*/ 0 h 1184523"/>
                <a:gd name="connsiteX2" fmla="*/ 1974205 w 1974205"/>
                <a:gd name="connsiteY2" fmla="*/ 1184523 h 1184523"/>
                <a:gd name="connsiteX3" fmla="*/ 0 w 1974205"/>
                <a:gd name="connsiteY3" fmla="*/ 1184523 h 1184523"/>
                <a:gd name="connsiteX4" fmla="*/ 0 w 1974205"/>
                <a:gd name="connsiteY4" fmla="*/ 0 h 118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205" h="1184523">
                  <a:moveTo>
                    <a:pt x="0" y="0"/>
                  </a:moveTo>
                  <a:lnTo>
                    <a:pt x="1974205" y="0"/>
                  </a:lnTo>
                  <a:lnTo>
                    <a:pt x="1974205" y="1184523"/>
                  </a:lnTo>
                  <a:lnTo>
                    <a:pt x="0" y="118452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1144788"/>
                <a:satOff val="4783"/>
                <a:lumOff val="-611"/>
                <a:alphaOff val="0"/>
              </a:schemeClr>
            </a:fillRef>
            <a:effectRef idx="0">
              <a:schemeClr val="accent5">
                <a:hueOff val="1144788"/>
                <a:satOff val="4783"/>
                <a:lumOff val="-61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kern="1200"/>
                <a:t>Customers can leave ratings and reviews for products</a:t>
              </a:r>
              <a:endParaRPr lang="en-US" sz="1300" kern="1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1C1574B-EA77-ED40-5F12-3E013A8B14D5}"/>
                </a:ext>
              </a:extLst>
            </p:cNvPr>
            <p:cNvSpPr/>
            <p:nvPr/>
          </p:nvSpPr>
          <p:spPr>
            <a:xfrm>
              <a:off x="7280523" y="4670709"/>
              <a:ext cx="1974205" cy="1184523"/>
            </a:xfrm>
            <a:custGeom>
              <a:avLst/>
              <a:gdLst>
                <a:gd name="connsiteX0" fmla="*/ 0 w 1974205"/>
                <a:gd name="connsiteY0" fmla="*/ 0 h 1184523"/>
                <a:gd name="connsiteX1" fmla="*/ 1974205 w 1974205"/>
                <a:gd name="connsiteY1" fmla="*/ 0 h 1184523"/>
                <a:gd name="connsiteX2" fmla="*/ 1974205 w 1974205"/>
                <a:gd name="connsiteY2" fmla="*/ 1184523 h 1184523"/>
                <a:gd name="connsiteX3" fmla="*/ 0 w 1974205"/>
                <a:gd name="connsiteY3" fmla="*/ 1184523 h 1184523"/>
                <a:gd name="connsiteX4" fmla="*/ 0 w 1974205"/>
                <a:gd name="connsiteY4" fmla="*/ 0 h 118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205" h="1184523">
                  <a:moveTo>
                    <a:pt x="0" y="0"/>
                  </a:moveTo>
                  <a:lnTo>
                    <a:pt x="1974205" y="0"/>
                  </a:lnTo>
                  <a:lnTo>
                    <a:pt x="1974205" y="1184523"/>
                  </a:lnTo>
                  <a:lnTo>
                    <a:pt x="0" y="118452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1308329"/>
                <a:satOff val="5467"/>
                <a:lumOff val="-698"/>
                <a:alphaOff val="0"/>
              </a:schemeClr>
            </a:fillRef>
            <a:effectRef idx="0">
              <a:schemeClr val="accent5">
                <a:hueOff val="1308329"/>
                <a:satOff val="5467"/>
                <a:lumOff val="-69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kern="1200"/>
                <a:t>Customers can connect with vendors in built-in chat rooms</a:t>
              </a:r>
              <a:endParaRPr lang="en-US" sz="1300" kern="12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F5710CA-E9CC-DEEB-45FF-D8B0013E32B5}"/>
                </a:ext>
              </a:extLst>
            </p:cNvPr>
            <p:cNvSpPr/>
            <p:nvPr/>
          </p:nvSpPr>
          <p:spPr>
            <a:xfrm>
              <a:off x="9452148" y="4670709"/>
              <a:ext cx="1974205" cy="1184523"/>
            </a:xfrm>
            <a:custGeom>
              <a:avLst/>
              <a:gdLst>
                <a:gd name="connsiteX0" fmla="*/ 0 w 1974205"/>
                <a:gd name="connsiteY0" fmla="*/ 0 h 1184523"/>
                <a:gd name="connsiteX1" fmla="*/ 1974205 w 1974205"/>
                <a:gd name="connsiteY1" fmla="*/ 0 h 1184523"/>
                <a:gd name="connsiteX2" fmla="*/ 1974205 w 1974205"/>
                <a:gd name="connsiteY2" fmla="*/ 1184523 h 1184523"/>
                <a:gd name="connsiteX3" fmla="*/ 0 w 1974205"/>
                <a:gd name="connsiteY3" fmla="*/ 1184523 h 1184523"/>
                <a:gd name="connsiteX4" fmla="*/ 0 w 1974205"/>
                <a:gd name="connsiteY4" fmla="*/ 0 h 118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4205" h="1184523">
                  <a:moveTo>
                    <a:pt x="0" y="0"/>
                  </a:moveTo>
                  <a:lnTo>
                    <a:pt x="1974205" y="0"/>
                  </a:lnTo>
                  <a:lnTo>
                    <a:pt x="1974205" y="1184523"/>
                  </a:lnTo>
                  <a:lnTo>
                    <a:pt x="0" y="118452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1471870"/>
                <a:satOff val="6150"/>
                <a:lumOff val="-785"/>
                <a:alphaOff val="0"/>
              </a:schemeClr>
            </a:fillRef>
            <a:effectRef idx="0">
              <a:schemeClr val="accent5">
                <a:hueOff val="1471870"/>
                <a:satOff val="6150"/>
                <a:lumOff val="-78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300" kern="1200"/>
                <a:t>The system detects fraudulent activities and blocks the corresponding accounts</a:t>
              </a:r>
              <a:endParaRPr lang="en-US" sz="1300" kern="120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4F43A-8594-AC2A-8FFD-6EA30332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</p:spTree>
    <p:extLst>
      <p:ext uri="{BB962C8B-B14F-4D97-AF65-F5344CB8AC3E}">
        <p14:creationId xmlns:p14="http://schemas.microsoft.com/office/powerpoint/2010/main" val="1221135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1F99-F1B3-E5E5-8A39-C9757127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Non-Functional Requirements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8779B8-E1F3-4540-7A0B-8C7130DE5E28}"/>
              </a:ext>
            </a:extLst>
          </p:cNvPr>
          <p:cNvGrpSpPr/>
          <p:nvPr/>
        </p:nvGrpSpPr>
        <p:grpSpPr>
          <a:xfrm>
            <a:off x="1056307" y="3048371"/>
            <a:ext cx="10079384" cy="1406425"/>
            <a:chOff x="1056307" y="3048371"/>
            <a:chExt cx="10079384" cy="1406425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9CB3470-BA40-C436-98AF-D669955C3925}"/>
                </a:ext>
              </a:extLst>
            </p:cNvPr>
            <p:cNvSpPr/>
            <p:nvPr/>
          </p:nvSpPr>
          <p:spPr>
            <a:xfrm>
              <a:off x="1056307" y="3048371"/>
              <a:ext cx="2344042" cy="1406425"/>
            </a:xfrm>
            <a:custGeom>
              <a:avLst/>
              <a:gdLst>
                <a:gd name="connsiteX0" fmla="*/ 0 w 2344042"/>
                <a:gd name="connsiteY0" fmla="*/ 0 h 1406425"/>
                <a:gd name="connsiteX1" fmla="*/ 2344042 w 2344042"/>
                <a:gd name="connsiteY1" fmla="*/ 0 h 1406425"/>
                <a:gd name="connsiteX2" fmla="*/ 2344042 w 2344042"/>
                <a:gd name="connsiteY2" fmla="*/ 1406425 h 1406425"/>
                <a:gd name="connsiteX3" fmla="*/ 0 w 2344042"/>
                <a:gd name="connsiteY3" fmla="*/ 1406425 h 1406425"/>
                <a:gd name="connsiteX4" fmla="*/ 0 w 2344042"/>
                <a:gd name="connsiteY4" fmla="*/ 0 h 140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4042" h="1406425">
                  <a:moveTo>
                    <a:pt x="0" y="0"/>
                  </a:moveTo>
                  <a:lnTo>
                    <a:pt x="2344042" y="0"/>
                  </a:lnTo>
                  <a:lnTo>
                    <a:pt x="2344042" y="1406425"/>
                  </a:lnTo>
                  <a:lnTo>
                    <a:pt x="0" y="14064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The system should be highly available across the globe</a:t>
              </a:r>
              <a:endParaRPr lang="en-US" sz="1500" kern="1200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068A18F-0C2F-E3FA-8F94-063604CD96A0}"/>
                </a:ext>
              </a:extLst>
            </p:cNvPr>
            <p:cNvSpPr/>
            <p:nvPr/>
          </p:nvSpPr>
          <p:spPr>
            <a:xfrm>
              <a:off x="3634754" y="3048371"/>
              <a:ext cx="2344042" cy="1406425"/>
            </a:xfrm>
            <a:custGeom>
              <a:avLst/>
              <a:gdLst>
                <a:gd name="connsiteX0" fmla="*/ 0 w 2344042"/>
                <a:gd name="connsiteY0" fmla="*/ 0 h 1406425"/>
                <a:gd name="connsiteX1" fmla="*/ 2344042 w 2344042"/>
                <a:gd name="connsiteY1" fmla="*/ 0 h 1406425"/>
                <a:gd name="connsiteX2" fmla="*/ 2344042 w 2344042"/>
                <a:gd name="connsiteY2" fmla="*/ 1406425 h 1406425"/>
                <a:gd name="connsiteX3" fmla="*/ 0 w 2344042"/>
                <a:gd name="connsiteY3" fmla="*/ 1406425 h 1406425"/>
                <a:gd name="connsiteX4" fmla="*/ 0 w 2344042"/>
                <a:gd name="connsiteY4" fmla="*/ 0 h 140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4042" h="1406425">
                  <a:moveTo>
                    <a:pt x="0" y="0"/>
                  </a:moveTo>
                  <a:lnTo>
                    <a:pt x="2344042" y="0"/>
                  </a:lnTo>
                  <a:lnTo>
                    <a:pt x="2344042" y="1406425"/>
                  </a:lnTo>
                  <a:lnTo>
                    <a:pt x="0" y="14064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293437"/>
                <a:satOff val="-1480"/>
                <a:lumOff val="-274"/>
                <a:alphaOff val="0"/>
              </a:schemeClr>
            </a:fillRef>
            <a:effectRef idx="0">
              <a:schemeClr val="accent2">
                <a:hueOff val="293437"/>
                <a:satOff val="-1480"/>
                <a:lumOff val="-27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/>
                <a:t>The system should have extremely low latency to ensure a good user experience and the maximization of conversions</a:t>
              </a:r>
              <a:endParaRPr lang="en-US" sz="1500" kern="12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D098BC5-E8D7-84B4-8ABE-1C92023572DB}"/>
                </a:ext>
              </a:extLst>
            </p:cNvPr>
            <p:cNvSpPr/>
            <p:nvPr/>
          </p:nvSpPr>
          <p:spPr>
            <a:xfrm>
              <a:off x="6213202" y="3048371"/>
              <a:ext cx="2344042" cy="1406425"/>
            </a:xfrm>
            <a:custGeom>
              <a:avLst/>
              <a:gdLst>
                <a:gd name="connsiteX0" fmla="*/ 0 w 2344042"/>
                <a:gd name="connsiteY0" fmla="*/ 0 h 1406425"/>
                <a:gd name="connsiteX1" fmla="*/ 2344042 w 2344042"/>
                <a:gd name="connsiteY1" fmla="*/ 0 h 1406425"/>
                <a:gd name="connsiteX2" fmla="*/ 2344042 w 2344042"/>
                <a:gd name="connsiteY2" fmla="*/ 1406425 h 1406425"/>
                <a:gd name="connsiteX3" fmla="*/ 0 w 2344042"/>
                <a:gd name="connsiteY3" fmla="*/ 1406425 h 1406425"/>
                <a:gd name="connsiteX4" fmla="*/ 0 w 2344042"/>
                <a:gd name="connsiteY4" fmla="*/ 0 h 140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4042" h="1406425">
                  <a:moveTo>
                    <a:pt x="0" y="0"/>
                  </a:moveTo>
                  <a:lnTo>
                    <a:pt x="2344042" y="0"/>
                  </a:lnTo>
                  <a:lnTo>
                    <a:pt x="2344042" y="1406425"/>
                  </a:lnTo>
                  <a:lnTo>
                    <a:pt x="0" y="14064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586874"/>
                <a:satOff val="-2960"/>
                <a:lumOff val="-549"/>
                <a:alphaOff val="0"/>
              </a:schemeClr>
            </a:fillRef>
            <a:effectRef idx="0">
              <a:schemeClr val="accent2">
                <a:hueOff val="586874"/>
                <a:satOff val="-2960"/>
                <a:lumOff val="-54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/>
                <a:t>The system should be scalable to handle a large number of concurrent users</a:t>
              </a:r>
              <a:endParaRPr lang="en-US" sz="1500" kern="12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51C96E2-96BA-74D2-9D3A-B42F5E122B7C}"/>
                </a:ext>
              </a:extLst>
            </p:cNvPr>
            <p:cNvSpPr/>
            <p:nvPr/>
          </p:nvSpPr>
          <p:spPr>
            <a:xfrm>
              <a:off x="8791649" y="3048371"/>
              <a:ext cx="2344042" cy="1406425"/>
            </a:xfrm>
            <a:custGeom>
              <a:avLst/>
              <a:gdLst>
                <a:gd name="connsiteX0" fmla="*/ 0 w 2344042"/>
                <a:gd name="connsiteY0" fmla="*/ 0 h 1406425"/>
                <a:gd name="connsiteX1" fmla="*/ 2344042 w 2344042"/>
                <a:gd name="connsiteY1" fmla="*/ 0 h 1406425"/>
                <a:gd name="connsiteX2" fmla="*/ 2344042 w 2344042"/>
                <a:gd name="connsiteY2" fmla="*/ 1406425 h 1406425"/>
                <a:gd name="connsiteX3" fmla="*/ 0 w 2344042"/>
                <a:gd name="connsiteY3" fmla="*/ 1406425 h 1406425"/>
                <a:gd name="connsiteX4" fmla="*/ 0 w 2344042"/>
                <a:gd name="connsiteY4" fmla="*/ 0 h 140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4042" h="1406425">
                  <a:moveTo>
                    <a:pt x="0" y="0"/>
                  </a:moveTo>
                  <a:lnTo>
                    <a:pt x="2344042" y="0"/>
                  </a:lnTo>
                  <a:lnTo>
                    <a:pt x="2344042" y="1406425"/>
                  </a:lnTo>
                  <a:lnTo>
                    <a:pt x="0" y="14064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880310"/>
                <a:satOff val="-4441"/>
                <a:lumOff val="-823"/>
                <a:alphaOff val="0"/>
              </a:schemeClr>
            </a:fillRef>
            <a:effectRef idx="0">
              <a:schemeClr val="accent2">
                <a:hueOff val="880310"/>
                <a:satOff val="-4441"/>
                <a:lumOff val="-82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/>
                <a:t>The system should tolerate spikes in traffic (e.g. before Holidays, Black Friday, etc.)</a:t>
              </a:r>
              <a:endParaRPr lang="en-US" sz="1500" kern="12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A0AF71-5D1B-0E32-4F9B-0AA203731081}"/>
              </a:ext>
            </a:extLst>
          </p:cNvPr>
          <p:cNvGrpSpPr/>
          <p:nvPr/>
        </p:nvGrpSpPr>
        <p:grpSpPr>
          <a:xfrm>
            <a:off x="3634754" y="4689201"/>
            <a:ext cx="4922490" cy="1406425"/>
            <a:chOff x="3634754" y="4689201"/>
            <a:chExt cx="4922490" cy="140642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FFDE345-E3B0-6FCA-3DE4-C8FA43533E2D}"/>
                </a:ext>
              </a:extLst>
            </p:cNvPr>
            <p:cNvSpPr/>
            <p:nvPr/>
          </p:nvSpPr>
          <p:spPr>
            <a:xfrm>
              <a:off x="3634754" y="4689201"/>
              <a:ext cx="2344042" cy="1406425"/>
            </a:xfrm>
            <a:custGeom>
              <a:avLst/>
              <a:gdLst>
                <a:gd name="connsiteX0" fmla="*/ 0 w 2344042"/>
                <a:gd name="connsiteY0" fmla="*/ 0 h 1406425"/>
                <a:gd name="connsiteX1" fmla="*/ 2344042 w 2344042"/>
                <a:gd name="connsiteY1" fmla="*/ 0 h 1406425"/>
                <a:gd name="connsiteX2" fmla="*/ 2344042 w 2344042"/>
                <a:gd name="connsiteY2" fmla="*/ 1406425 h 1406425"/>
                <a:gd name="connsiteX3" fmla="*/ 0 w 2344042"/>
                <a:gd name="connsiteY3" fmla="*/ 1406425 h 1406425"/>
                <a:gd name="connsiteX4" fmla="*/ 0 w 2344042"/>
                <a:gd name="connsiteY4" fmla="*/ 0 h 140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4042" h="1406425">
                  <a:moveTo>
                    <a:pt x="0" y="0"/>
                  </a:moveTo>
                  <a:lnTo>
                    <a:pt x="2344042" y="0"/>
                  </a:lnTo>
                  <a:lnTo>
                    <a:pt x="2344042" y="1406425"/>
                  </a:lnTo>
                  <a:lnTo>
                    <a:pt x="0" y="14064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1173747"/>
                <a:satOff val="-5921"/>
                <a:lumOff val="-1098"/>
                <a:alphaOff val="0"/>
              </a:schemeClr>
            </a:fillRef>
            <a:effectRef idx="0">
              <a:schemeClr val="accent2">
                <a:hueOff val="1173747"/>
                <a:satOff val="-5921"/>
                <a:lumOff val="-109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/>
                <a:t>The system should be secure and protect customer and vendor data, compliant with local and international laws</a:t>
              </a:r>
              <a:endParaRPr lang="en-US" sz="1500" kern="12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B91104D-A0AF-52C7-3F93-7617F2507455}"/>
                </a:ext>
              </a:extLst>
            </p:cNvPr>
            <p:cNvSpPr/>
            <p:nvPr/>
          </p:nvSpPr>
          <p:spPr>
            <a:xfrm>
              <a:off x="6213202" y="4689201"/>
              <a:ext cx="2344042" cy="1406425"/>
            </a:xfrm>
            <a:custGeom>
              <a:avLst/>
              <a:gdLst>
                <a:gd name="connsiteX0" fmla="*/ 0 w 2344042"/>
                <a:gd name="connsiteY0" fmla="*/ 0 h 1406425"/>
                <a:gd name="connsiteX1" fmla="*/ 2344042 w 2344042"/>
                <a:gd name="connsiteY1" fmla="*/ 0 h 1406425"/>
                <a:gd name="connsiteX2" fmla="*/ 2344042 w 2344042"/>
                <a:gd name="connsiteY2" fmla="*/ 1406425 h 1406425"/>
                <a:gd name="connsiteX3" fmla="*/ 0 w 2344042"/>
                <a:gd name="connsiteY3" fmla="*/ 1406425 h 1406425"/>
                <a:gd name="connsiteX4" fmla="*/ 0 w 2344042"/>
                <a:gd name="connsiteY4" fmla="*/ 0 h 140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4042" h="1406425">
                  <a:moveTo>
                    <a:pt x="0" y="0"/>
                  </a:moveTo>
                  <a:lnTo>
                    <a:pt x="2344042" y="0"/>
                  </a:lnTo>
                  <a:lnTo>
                    <a:pt x="2344042" y="1406425"/>
                  </a:lnTo>
                  <a:lnTo>
                    <a:pt x="0" y="14064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1467184"/>
                <a:satOff val="-7401"/>
                <a:lumOff val="-1372"/>
                <a:alphaOff val="0"/>
              </a:schemeClr>
            </a:fillRef>
            <a:effectRef idx="0">
              <a:schemeClr val="accent2">
                <a:hueOff val="1467184"/>
                <a:satOff val="-7401"/>
                <a:lumOff val="-137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/>
                <a:t>Data-loss should be prevented to maximize the satisfaction of customers and vendors</a:t>
              </a:r>
              <a:endParaRPr lang="en-US" sz="1500" kern="120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C89D6-B1A2-26D0-168C-BB9407847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</p:spTree>
    <p:extLst>
      <p:ext uri="{BB962C8B-B14F-4D97-AF65-F5344CB8AC3E}">
        <p14:creationId xmlns:p14="http://schemas.microsoft.com/office/powerpoint/2010/main" val="3821941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3D box skeletons">
            <a:extLst>
              <a:ext uri="{FF2B5EF4-FFF2-40B4-BE49-F238E27FC236}">
                <a16:creationId xmlns:a16="http://schemas.microsoft.com/office/drawing/2014/main" id="{A11AB6D9-C21E-9DFF-B9DB-04D53A76D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0" r="1" b="7357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64112-A47B-4A8A-8523-C983A2897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10668000" cy="198596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8000">
                <a:solidFill>
                  <a:srgbClr val="FFFFFF"/>
                </a:solidFill>
              </a:rPr>
              <a:t>Architecture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24F99-5882-FC8B-81D4-2AEA97FE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Péter Ferenc Gyarmati, 2022. 12. 15</a:t>
            </a:r>
          </a:p>
        </p:txBody>
      </p:sp>
    </p:spTree>
    <p:extLst>
      <p:ext uri="{BB962C8B-B14F-4D97-AF65-F5344CB8AC3E}">
        <p14:creationId xmlns:p14="http://schemas.microsoft.com/office/powerpoint/2010/main" val="849430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E913B2-CB4C-3EC7-7B4C-CF7F2825C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E7F5561-F136-BBD5-BAE6-9647F22D2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499" y="845359"/>
            <a:ext cx="10025003" cy="51672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D8888A-9615-E91D-AD15-5108E35C4461}"/>
              </a:ext>
            </a:extLst>
          </p:cNvPr>
          <p:cNvSpPr txBox="1">
            <a:spLocks/>
          </p:cNvSpPr>
          <p:nvPr/>
        </p:nvSpPr>
        <p:spPr>
          <a:xfrm>
            <a:off x="3916561" y="80962"/>
            <a:ext cx="4358879" cy="6318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T" sz="3600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1573925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E913B2-CB4C-3EC7-7B4C-CF7F2825C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Péter Ferenc Gyarmati, 2022. 12. 15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522ECB1-6919-2E5C-B12F-C113E534F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277" y="818309"/>
            <a:ext cx="8111447" cy="52213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7A18E4-AC51-5F28-5CAC-7CA7EB914DF9}"/>
              </a:ext>
            </a:extLst>
          </p:cNvPr>
          <p:cNvSpPr txBox="1">
            <a:spLocks/>
          </p:cNvSpPr>
          <p:nvPr/>
        </p:nvSpPr>
        <p:spPr>
          <a:xfrm>
            <a:off x="3916561" y="80962"/>
            <a:ext cx="4358879" cy="6318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T" sz="3600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011071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art of brain">
            <a:extLst>
              <a:ext uri="{FF2B5EF4-FFF2-40B4-BE49-F238E27FC236}">
                <a16:creationId xmlns:a16="http://schemas.microsoft.com/office/drawing/2014/main" id="{116B2012-D744-74BE-1DEC-A1E1C349D5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645D80-A374-5896-4753-E0844AAE3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Péter Ferenc Gyarmati, 2022. 12. 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761B15-C433-40FE-BB67-ECF17E50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7974"/>
            <a:ext cx="12192001" cy="3608431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A66EE-BE77-A3CC-DA42-98C7E0805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110032"/>
            <a:ext cx="10668000" cy="1985963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</a:rPr>
              <a:t>Role of Edge Computing and AI in the System</a:t>
            </a:r>
          </a:p>
        </p:txBody>
      </p:sp>
    </p:spTree>
    <p:extLst>
      <p:ext uri="{BB962C8B-B14F-4D97-AF65-F5344CB8AC3E}">
        <p14:creationId xmlns:p14="http://schemas.microsoft.com/office/powerpoint/2010/main" val="1802771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ornVTI">
  <a:themeElements>
    <a:clrScheme name="AnalogousFromLightSeedRightStep">
      <a:dk1>
        <a:srgbClr val="000000"/>
      </a:dk1>
      <a:lt1>
        <a:srgbClr val="FFFFFF"/>
      </a:lt1>
      <a:dk2>
        <a:srgbClr val="412428"/>
      </a:dk2>
      <a:lt2>
        <a:srgbClr val="E2E8E7"/>
      </a:lt2>
      <a:accent1>
        <a:srgbClr val="C6969D"/>
      </a:accent1>
      <a:accent2>
        <a:srgbClr val="BA907F"/>
      </a:accent2>
      <a:accent3>
        <a:srgbClr val="B0A282"/>
      </a:accent3>
      <a:accent4>
        <a:srgbClr val="A2A873"/>
      </a:accent4>
      <a:accent5>
        <a:srgbClr val="94AA81"/>
      </a:accent5>
      <a:accent6>
        <a:srgbClr val="7BAF78"/>
      </a:accent6>
      <a:hlink>
        <a:srgbClr val="568E87"/>
      </a:hlink>
      <a:folHlink>
        <a:srgbClr val="7F7F7F"/>
      </a:folHlink>
    </a:clrScheme>
    <a:fontScheme name="Torn">
      <a:majorFont>
        <a:latin typeface="Impact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854</Words>
  <Application>Microsoft Macintosh PowerPoint</Application>
  <PresentationFormat>Widescreen</PresentationFormat>
  <Paragraphs>118</Paragraphs>
  <Slides>34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Arial Nova Cond</vt:lpstr>
      <vt:lpstr>Calibri</vt:lpstr>
      <vt:lpstr>Helvetica Neue</vt:lpstr>
      <vt:lpstr>Impact</vt:lpstr>
      <vt:lpstr>TornVTI</vt:lpstr>
      <vt:lpstr>Cloud Architecture of an E-Commerce Platform </vt:lpstr>
      <vt:lpstr>Application Overview</vt:lpstr>
      <vt:lpstr>Rationale</vt:lpstr>
      <vt:lpstr>Functional Requirements</vt:lpstr>
      <vt:lpstr>Non-Functional Requirements</vt:lpstr>
      <vt:lpstr>Architecture Overview</vt:lpstr>
      <vt:lpstr>PowerPoint Presentation</vt:lpstr>
      <vt:lpstr>PowerPoint Presentation</vt:lpstr>
      <vt:lpstr>Role of Edge Computing and AI in the System</vt:lpstr>
      <vt:lpstr>Making Use of Edge Computing</vt:lpstr>
      <vt:lpstr>Making Use of AI Components</vt:lpstr>
      <vt:lpstr>PowerPoint Presentation</vt:lpstr>
      <vt:lpstr>Vendor Agnostic  Cloud Patterns</vt:lpstr>
      <vt:lpstr>Overview of the Identified Patterns</vt:lpstr>
      <vt:lpstr>Cloud Service Models &amp; Cloud Deployment Types</vt:lpstr>
      <vt:lpstr>Native Cloud Applications</vt:lpstr>
      <vt:lpstr>Fundamental Architecture Styles</vt:lpstr>
      <vt:lpstr>Application Components</vt:lpstr>
      <vt:lpstr>Communication Offerings</vt:lpstr>
      <vt:lpstr>Application Workloads</vt:lpstr>
      <vt:lpstr>Application Management</vt:lpstr>
      <vt:lpstr>Storage Offerings</vt:lpstr>
      <vt:lpstr>Vendor Specific Cloud Patterns</vt:lpstr>
      <vt:lpstr>Emphasis on Cloud Portability</vt:lpstr>
      <vt:lpstr>PowerPoint Presentation</vt:lpstr>
      <vt:lpstr>PowerPoint Presentation</vt:lpstr>
      <vt:lpstr>Modeling with  OpenTOSCA</vt:lpstr>
      <vt:lpstr>Created OpenTOSCA Resources</vt:lpstr>
      <vt:lpstr>Created OpenTOSCA Resources</vt:lpstr>
      <vt:lpstr>PowerPoint Presentation</vt:lpstr>
      <vt:lpstr>PowerPoint Presentation</vt:lpstr>
      <vt:lpstr>Discussion</vt:lpstr>
      <vt:lpstr>Thank you for your attention!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Architecture of an E-Commerce Platform </dc:title>
  <dc:creator>Microsoft Office User</dc:creator>
  <cp:lastModifiedBy>Microsoft Office User</cp:lastModifiedBy>
  <cp:revision>49</cp:revision>
  <dcterms:created xsi:type="dcterms:W3CDTF">2022-12-14T13:43:23Z</dcterms:created>
  <dcterms:modified xsi:type="dcterms:W3CDTF">2022-12-14T16:16:59Z</dcterms:modified>
</cp:coreProperties>
</file>